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1"/>
  </p:sldMasterIdLst>
  <p:notesMasterIdLst>
    <p:notesMasterId r:id="rId40"/>
  </p:notesMasterIdLst>
  <p:handoutMasterIdLst>
    <p:handoutMasterId r:id="rId41"/>
  </p:handoutMasterIdLst>
  <p:sldIdLst>
    <p:sldId id="265" r:id="rId2"/>
    <p:sldId id="268" r:id="rId3"/>
    <p:sldId id="346" r:id="rId4"/>
    <p:sldId id="347" r:id="rId5"/>
    <p:sldId id="304" r:id="rId6"/>
    <p:sldId id="270" r:id="rId7"/>
    <p:sldId id="273" r:id="rId8"/>
    <p:sldId id="318" r:id="rId9"/>
    <p:sldId id="323" r:id="rId10"/>
    <p:sldId id="348" r:id="rId11"/>
    <p:sldId id="349" r:id="rId12"/>
    <p:sldId id="350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16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291" r:id="rId31"/>
    <p:sldId id="289" r:id="rId32"/>
    <p:sldId id="288" r:id="rId33"/>
    <p:sldId id="321" r:id="rId34"/>
    <p:sldId id="296" r:id="rId35"/>
    <p:sldId id="322" r:id="rId36"/>
    <p:sldId id="295" r:id="rId37"/>
    <p:sldId id="298" r:id="rId38"/>
    <p:sldId id="303" r:id="rId3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381A"/>
    <a:srgbClr val="13A54D"/>
    <a:srgbClr val="EE7531"/>
    <a:srgbClr val="00A7BD"/>
    <a:srgbClr val="8D6A8E"/>
    <a:srgbClr val="C7CB08"/>
    <a:srgbClr val="4A4A49"/>
    <a:srgbClr val="B3BF00"/>
    <a:srgbClr val="B0BD01"/>
    <a:srgbClr val="3A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4" autoAdjust="0"/>
    <p:restoredTop sz="99825" autoAdjust="0"/>
  </p:normalViewPr>
  <p:slideViewPr>
    <p:cSldViewPr snapToGrid="0" snapToObjects="1">
      <p:cViewPr varScale="1">
        <p:scale>
          <a:sx n="130" d="100"/>
          <a:sy n="130" d="100"/>
        </p:scale>
        <p:origin x="113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4C6FE0FD-DBBD-47F0-B0CD-7F995ACBF53B}">
      <dgm:prSet phldrT="[Text]" custT="1"/>
      <dgm:spPr>
        <a:solidFill>
          <a:schemeClr val="bg2"/>
        </a:solidFill>
      </dgm:spPr>
      <dgm:t>
        <a:bodyPr/>
        <a:lstStyle/>
        <a:p>
          <a:r>
            <a:rPr lang="cs-CZ" sz="1000" dirty="0"/>
            <a:t>1 rok</a:t>
          </a:r>
        </a:p>
      </dgm:t>
    </dgm:pt>
    <dgm:pt modelId="{6AC596A2-B32D-42FB-AA50-DE2AC8B6CC6B}" type="parTrans" cxnId="{E3C3F9E3-FD09-4CD9-8626-DE4808FCE751}">
      <dgm:prSet/>
      <dgm:spPr/>
      <dgm:t>
        <a:bodyPr/>
        <a:lstStyle/>
        <a:p>
          <a:endParaRPr lang="cs-CZ"/>
        </a:p>
      </dgm:t>
    </dgm:pt>
    <dgm:pt modelId="{43376B91-911F-4F26-8A7C-050598FA1165}" type="sibTrans" cxnId="{E3C3F9E3-FD09-4CD9-8626-DE4808FCE751}">
      <dgm:prSet/>
      <dgm:spPr/>
      <dgm:t>
        <a:bodyPr/>
        <a:lstStyle/>
        <a:p>
          <a:endParaRPr lang="cs-CZ"/>
        </a:p>
      </dgm:t>
    </dgm:pt>
    <dgm:pt modelId="{4010BFC9-27BE-4AAD-85F7-A95CA819D53C}">
      <dgm:prSet phldrT="[Text]"/>
      <dgm:spPr>
        <a:solidFill>
          <a:srgbClr val="00A7BD"/>
        </a:solidFill>
        <a:ln>
          <a:noFill/>
        </a:ln>
      </dgm:spPr>
      <dgm:t>
        <a:bodyPr/>
        <a:lstStyle/>
        <a:p>
          <a:r>
            <a:rPr lang="cs-CZ" dirty="0"/>
            <a:t>1,5 roku</a:t>
          </a:r>
        </a:p>
      </dgm:t>
    </dgm:pt>
    <dgm:pt modelId="{26E22407-F56D-4508-8C1E-28FF985F3507}" type="parTrans" cxnId="{B7D4A6C1-99D8-4D3B-9FFC-4D737A153742}">
      <dgm:prSet/>
      <dgm:spPr/>
      <dgm:t>
        <a:bodyPr/>
        <a:lstStyle/>
        <a:p>
          <a:endParaRPr lang="cs-CZ"/>
        </a:p>
      </dgm:t>
    </dgm:pt>
    <dgm:pt modelId="{D22720FC-5C88-44FE-96C3-96DCF8B5081C}" type="sibTrans" cxnId="{B7D4A6C1-99D8-4D3B-9FFC-4D737A153742}">
      <dgm:prSet/>
      <dgm:spPr/>
      <dgm:t>
        <a:bodyPr/>
        <a:lstStyle/>
        <a:p>
          <a:endParaRPr lang="cs-CZ"/>
        </a:p>
      </dgm:t>
    </dgm:pt>
    <dgm:pt modelId="{10E1141E-7798-4CAF-B7A0-316A4CD7C2E2}">
      <dgm:prSet phldrT="[Text]"/>
      <dgm:spPr>
        <a:solidFill>
          <a:srgbClr val="13A54D"/>
        </a:solidFill>
      </dgm:spPr>
      <dgm:t>
        <a:bodyPr/>
        <a:lstStyle/>
        <a:p>
          <a:r>
            <a:rPr lang="cs-CZ" dirty="0"/>
            <a:t>1 rok</a:t>
          </a:r>
        </a:p>
      </dgm:t>
    </dgm:pt>
    <dgm:pt modelId="{4646D628-3AB3-4124-87F0-B2C93083B0AD}" type="parTrans" cxnId="{62F96CED-E97C-4268-81DE-5F0EBA706016}">
      <dgm:prSet/>
      <dgm:spPr/>
      <dgm:t>
        <a:bodyPr/>
        <a:lstStyle/>
        <a:p>
          <a:endParaRPr lang="cs-CZ"/>
        </a:p>
      </dgm:t>
    </dgm:pt>
    <dgm:pt modelId="{F3BB3176-2863-4425-8EAA-BF651D996E38}" type="sibTrans" cxnId="{62F96CED-E97C-4268-81DE-5F0EBA706016}">
      <dgm:prSet/>
      <dgm:spPr/>
      <dgm:t>
        <a:bodyPr/>
        <a:lstStyle/>
        <a:p>
          <a:endParaRPr lang="cs-CZ"/>
        </a:p>
      </dgm:t>
    </dgm:pt>
    <dgm:pt modelId="{24767891-DC1A-4C2A-8F56-37100AB434D9}">
      <dgm:prSet phldrT="[Text]"/>
      <dgm:spPr>
        <a:solidFill>
          <a:srgbClr val="EE7531"/>
        </a:solidFill>
      </dgm:spPr>
      <dgm:t>
        <a:bodyPr/>
        <a:lstStyle/>
        <a:p>
          <a:r>
            <a:rPr lang="cs-CZ" dirty="0"/>
            <a:t>1,5 roku</a:t>
          </a:r>
        </a:p>
      </dgm:t>
    </dgm:pt>
    <dgm:pt modelId="{664E1AF8-2E32-4C74-87E1-1A31B71C506F}" type="parTrans" cxnId="{1EE184E2-512A-4B61-ABCE-590E1EF1BCE1}">
      <dgm:prSet/>
      <dgm:spPr/>
      <dgm:t>
        <a:bodyPr/>
        <a:lstStyle/>
        <a:p>
          <a:endParaRPr lang="cs-CZ"/>
        </a:p>
      </dgm:t>
    </dgm:pt>
    <dgm:pt modelId="{47A0699B-1BC3-4AF2-BFE3-C04D7E335FF7}" type="sibTrans" cxnId="{1EE184E2-512A-4B61-ABCE-590E1EF1BCE1}">
      <dgm:prSet/>
      <dgm:spPr/>
      <dgm:t>
        <a:bodyPr/>
        <a:lstStyle/>
        <a:p>
          <a:endParaRPr lang="cs-CZ"/>
        </a:p>
      </dgm:t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  <dgm:pt modelId="{39909443-C490-426C-922C-3C6567C983BC}" type="pres">
      <dgm:prSet presAssocID="{4C6FE0FD-DBBD-47F0-B0CD-7F995ACBF53B}" presName="parTxOnly" presStyleLbl="node1" presStyleIdx="0" presStyleCnt="4" custScaleX="56159" custLinFactNeighborX="-8778">
        <dgm:presLayoutVars>
          <dgm:bulletEnabled val="1"/>
        </dgm:presLayoutVars>
      </dgm:prSet>
      <dgm:spPr/>
    </dgm:pt>
    <dgm:pt modelId="{C3DC6E9F-40C6-4A40-AC03-BA8984F7B65F}" type="pres">
      <dgm:prSet presAssocID="{43376B91-911F-4F26-8A7C-050598FA1165}" presName="parSpace" presStyleCnt="0"/>
      <dgm:spPr/>
    </dgm:pt>
    <dgm:pt modelId="{95F011DF-7D07-4EFA-A691-73CFEF8ABF6D}" type="pres">
      <dgm:prSet presAssocID="{4010BFC9-27BE-4AAD-85F7-A95CA819D53C}" presName="parTxOnly" presStyleLbl="node1" presStyleIdx="1" presStyleCnt="4" custScaleX="86397">
        <dgm:presLayoutVars>
          <dgm:bulletEnabled val="1"/>
        </dgm:presLayoutVars>
      </dgm:prSet>
      <dgm:spPr/>
    </dgm:pt>
    <dgm:pt modelId="{7EE1C47D-28D4-427A-A0A8-C0DCEA82CA1F}" type="pres">
      <dgm:prSet presAssocID="{D22720FC-5C88-44FE-96C3-96DCF8B5081C}" presName="parSpace" presStyleCnt="0"/>
      <dgm:spPr/>
    </dgm:pt>
    <dgm:pt modelId="{395484B9-EB68-43EB-B259-73A3E9AA45F9}" type="pres">
      <dgm:prSet presAssocID="{24767891-DC1A-4C2A-8F56-37100AB434D9}" presName="parTxOnly" presStyleLbl="node1" presStyleIdx="2" presStyleCnt="4" custScaleX="67551" custLinFactY="-200000" custLinFactNeighborX="-52267" custLinFactNeighborY="-269317">
        <dgm:presLayoutVars>
          <dgm:bulletEnabled val="1"/>
        </dgm:presLayoutVars>
      </dgm:prSet>
      <dgm:spPr/>
    </dgm:pt>
    <dgm:pt modelId="{A4588E82-F772-47AC-B632-83899339DE0A}" type="pres">
      <dgm:prSet presAssocID="{47A0699B-1BC3-4AF2-BFE3-C04D7E335FF7}" presName="parSpace" presStyleCnt="0"/>
      <dgm:spPr/>
    </dgm:pt>
    <dgm:pt modelId="{EC3F9901-4F11-4632-817D-1A589986149D}" type="pres">
      <dgm:prSet presAssocID="{10E1141E-7798-4CAF-B7A0-316A4CD7C2E2}" presName="parTxOnly" presStyleLbl="node1" presStyleIdx="3" presStyleCnt="4" custScaleX="35528" custLinFactNeighborX="6492">
        <dgm:presLayoutVars>
          <dgm:bulletEnabled val="1"/>
        </dgm:presLayoutVars>
      </dgm:prSet>
      <dgm:spPr/>
    </dgm:pt>
  </dgm:ptLst>
  <dgm:cxnLst>
    <dgm:cxn modelId="{565EFB0E-03BF-4898-8E76-051CBA467C14}" type="presOf" srcId="{4010BFC9-27BE-4AAD-85F7-A95CA819D53C}" destId="{95F011DF-7D07-4EFA-A691-73CFEF8ABF6D}" srcOrd="0" destOrd="0" presId="urn:microsoft.com/office/officeart/2005/8/layout/hChevron3"/>
    <dgm:cxn modelId="{684C7835-BDED-4795-8995-AF7567BEC171}" type="presOf" srcId="{10E1141E-7798-4CAF-B7A0-316A4CD7C2E2}" destId="{EC3F9901-4F11-4632-817D-1A589986149D}" srcOrd="0" destOrd="0" presId="urn:microsoft.com/office/officeart/2005/8/layout/hChevron3"/>
    <dgm:cxn modelId="{43D59D4B-6A02-4C02-AB3B-A23F5522FBA9}" type="presOf" srcId="{24767891-DC1A-4C2A-8F56-37100AB434D9}" destId="{395484B9-EB68-43EB-B259-73A3E9AA45F9}" srcOrd="0" destOrd="0" presId="urn:microsoft.com/office/officeart/2005/8/layout/hChevron3"/>
    <dgm:cxn modelId="{EB6B83A7-6A9A-460B-9A90-220A07F0D6D4}" type="presOf" srcId="{4C6FE0FD-DBBD-47F0-B0CD-7F995ACBF53B}" destId="{39909443-C490-426C-922C-3C6567C983BC}" srcOrd="0" destOrd="0" presId="urn:microsoft.com/office/officeart/2005/8/layout/hChevron3"/>
    <dgm:cxn modelId="{0E0F1EB3-5253-4C91-B625-F77D18FFA733}" type="presOf" srcId="{E523F1D3-09B0-4B43-92FC-2C2B45513290}" destId="{5705142B-A259-4DFF-946B-9AD896FF3BE2}" srcOrd="0" destOrd="0" presId="urn:microsoft.com/office/officeart/2005/8/layout/hChevron3"/>
    <dgm:cxn modelId="{B7D4A6C1-99D8-4D3B-9FFC-4D737A153742}" srcId="{E523F1D3-09B0-4B43-92FC-2C2B45513290}" destId="{4010BFC9-27BE-4AAD-85F7-A95CA819D53C}" srcOrd="1" destOrd="0" parTransId="{26E22407-F56D-4508-8C1E-28FF985F3507}" sibTransId="{D22720FC-5C88-44FE-96C3-96DCF8B5081C}"/>
    <dgm:cxn modelId="{1EE184E2-512A-4B61-ABCE-590E1EF1BCE1}" srcId="{E523F1D3-09B0-4B43-92FC-2C2B45513290}" destId="{24767891-DC1A-4C2A-8F56-37100AB434D9}" srcOrd="2" destOrd="0" parTransId="{664E1AF8-2E32-4C74-87E1-1A31B71C506F}" sibTransId="{47A0699B-1BC3-4AF2-BFE3-C04D7E335FF7}"/>
    <dgm:cxn modelId="{E3C3F9E3-FD09-4CD9-8626-DE4808FCE751}" srcId="{E523F1D3-09B0-4B43-92FC-2C2B45513290}" destId="{4C6FE0FD-DBBD-47F0-B0CD-7F995ACBF53B}" srcOrd="0" destOrd="0" parTransId="{6AC596A2-B32D-42FB-AA50-DE2AC8B6CC6B}" sibTransId="{43376B91-911F-4F26-8A7C-050598FA1165}"/>
    <dgm:cxn modelId="{62F96CED-E97C-4268-81DE-5F0EBA706016}" srcId="{E523F1D3-09B0-4B43-92FC-2C2B45513290}" destId="{10E1141E-7798-4CAF-B7A0-316A4CD7C2E2}" srcOrd="3" destOrd="0" parTransId="{4646D628-3AB3-4124-87F0-B2C93083B0AD}" sibTransId="{F3BB3176-2863-4425-8EAA-BF651D996E38}"/>
    <dgm:cxn modelId="{E7FD7C0B-973C-4478-BB1F-D965A686C993}" type="presParOf" srcId="{5705142B-A259-4DFF-946B-9AD896FF3BE2}" destId="{39909443-C490-426C-922C-3C6567C983BC}" srcOrd="0" destOrd="0" presId="urn:microsoft.com/office/officeart/2005/8/layout/hChevron3"/>
    <dgm:cxn modelId="{5DFF2CD7-A2F0-4519-BA6C-8748715FAB5D}" type="presParOf" srcId="{5705142B-A259-4DFF-946B-9AD896FF3BE2}" destId="{C3DC6E9F-40C6-4A40-AC03-BA8984F7B65F}" srcOrd="1" destOrd="0" presId="urn:microsoft.com/office/officeart/2005/8/layout/hChevron3"/>
    <dgm:cxn modelId="{29ED62EE-8D98-4DAE-BC6D-08E0682D6585}" type="presParOf" srcId="{5705142B-A259-4DFF-946B-9AD896FF3BE2}" destId="{95F011DF-7D07-4EFA-A691-73CFEF8ABF6D}" srcOrd="2" destOrd="0" presId="urn:microsoft.com/office/officeart/2005/8/layout/hChevron3"/>
    <dgm:cxn modelId="{200251C8-B73A-461E-B3B4-05517B1A6157}" type="presParOf" srcId="{5705142B-A259-4DFF-946B-9AD896FF3BE2}" destId="{7EE1C47D-28D4-427A-A0A8-C0DCEA82CA1F}" srcOrd="3" destOrd="0" presId="urn:microsoft.com/office/officeart/2005/8/layout/hChevron3"/>
    <dgm:cxn modelId="{3E95BE71-5EE1-4A9D-9843-FE1EE2E3B5E2}" type="presParOf" srcId="{5705142B-A259-4DFF-946B-9AD896FF3BE2}" destId="{395484B9-EB68-43EB-B259-73A3E9AA45F9}" srcOrd="4" destOrd="0" presId="urn:microsoft.com/office/officeart/2005/8/layout/hChevron3"/>
    <dgm:cxn modelId="{C344E58A-59C9-4D80-BDA7-BA59AE4550D1}" type="presParOf" srcId="{5705142B-A259-4DFF-946B-9AD896FF3BE2}" destId="{A4588E82-F772-47AC-B632-83899339DE0A}" srcOrd="5" destOrd="0" presId="urn:microsoft.com/office/officeart/2005/8/layout/hChevron3"/>
    <dgm:cxn modelId="{5ACBB95E-B378-404F-9DD2-5F22D823BE46}" type="presParOf" srcId="{5705142B-A259-4DFF-946B-9AD896FF3BE2}" destId="{EC3F9901-4F11-4632-817D-1A589986149D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</dgm:ptLst>
  <dgm:cxnLst>
    <dgm:cxn modelId="{949E3934-6520-4A86-AB6E-521E1126EB97}" type="presOf" srcId="{E523F1D3-09B0-4B43-92FC-2C2B45513290}" destId="{5705142B-A259-4DFF-946B-9AD896FF3BE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</dgm:ptLst>
  <dgm:cxnLst>
    <dgm:cxn modelId="{949E3934-6520-4A86-AB6E-521E1126EB97}" type="presOf" srcId="{E523F1D3-09B0-4B43-92FC-2C2B45513290}" destId="{5705142B-A259-4DFF-946B-9AD896FF3BE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</dgm:ptLst>
  <dgm:cxnLst>
    <dgm:cxn modelId="{949E3934-6520-4A86-AB6E-521E1126EB97}" type="presOf" srcId="{E523F1D3-09B0-4B43-92FC-2C2B45513290}" destId="{5705142B-A259-4DFF-946B-9AD896FF3BE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</dgm:ptLst>
  <dgm:cxnLst>
    <dgm:cxn modelId="{949E3934-6520-4A86-AB6E-521E1126EB97}" type="presOf" srcId="{E523F1D3-09B0-4B43-92FC-2C2B45513290}" destId="{5705142B-A259-4DFF-946B-9AD896FF3BE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</dgm:ptLst>
  <dgm:cxnLst>
    <dgm:cxn modelId="{949E3934-6520-4A86-AB6E-521E1126EB97}" type="presOf" srcId="{E523F1D3-09B0-4B43-92FC-2C2B45513290}" destId="{5705142B-A259-4DFF-946B-9AD896FF3BE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</dgm:ptLst>
  <dgm:cxnLst>
    <dgm:cxn modelId="{949E3934-6520-4A86-AB6E-521E1126EB97}" type="presOf" srcId="{E523F1D3-09B0-4B43-92FC-2C2B45513290}" destId="{5705142B-A259-4DFF-946B-9AD896FF3BE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23F1D3-09B0-4B43-92FC-2C2B45513290}" type="doc">
      <dgm:prSet loTypeId="urn:microsoft.com/office/officeart/2005/8/layout/hChevron3" loCatId="process" qsTypeId="urn:microsoft.com/office/officeart/2005/8/quickstyle/simple4" qsCatId="simple" csTypeId="urn:microsoft.com/office/officeart/2005/8/colors/colorful4" csCatId="colorful" phldr="1"/>
      <dgm:spPr/>
    </dgm:pt>
    <dgm:pt modelId="{5705142B-A259-4DFF-946B-9AD896FF3BE2}" type="pres">
      <dgm:prSet presAssocID="{E523F1D3-09B0-4B43-92FC-2C2B45513290}" presName="Name0" presStyleCnt="0">
        <dgm:presLayoutVars>
          <dgm:dir/>
          <dgm:resizeHandles val="exact"/>
        </dgm:presLayoutVars>
      </dgm:prSet>
      <dgm:spPr/>
    </dgm:pt>
  </dgm:ptLst>
  <dgm:cxnLst>
    <dgm:cxn modelId="{949E3934-6520-4A86-AB6E-521E1126EB97}" type="presOf" srcId="{E523F1D3-09B0-4B43-92FC-2C2B45513290}" destId="{5705142B-A259-4DFF-946B-9AD896FF3BE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09443-C490-426C-922C-3C6567C983BC}">
      <dsp:nvSpPr>
        <dsp:cNvPr id="0" name=""/>
        <dsp:cNvSpPr/>
      </dsp:nvSpPr>
      <dsp:spPr>
        <a:xfrm>
          <a:off x="0" y="0"/>
          <a:ext cx="2332341" cy="185602"/>
        </a:xfrm>
        <a:prstGeom prst="homePlat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1 rok</a:t>
          </a:r>
        </a:p>
      </dsp:txBody>
      <dsp:txXfrm>
        <a:off x="0" y="0"/>
        <a:ext cx="2285941" cy="185602"/>
      </dsp:txXfrm>
    </dsp:sp>
    <dsp:sp modelId="{95F011DF-7D07-4EFA-A691-73CFEF8ABF6D}">
      <dsp:nvSpPr>
        <dsp:cNvPr id="0" name=""/>
        <dsp:cNvSpPr/>
      </dsp:nvSpPr>
      <dsp:spPr>
        <a:xfrm>
          <a:off x="1506059" y="0"/>
          <a:ext cx="3588157" cy="185602"/>
        </a:xfrm>
        <a:prstGeom prst="chevron">
          <a:avLst/>
        </a:prstGeom>
        <a:solidFill>
          <a:srgbClr val="00A7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1,5 roku</a:t>
          </a:r>
        </a:p>
      </dsp:txBody>
      <dsp:txXfrm>
        <a:off x="1598860" y="0"/>
        <a:ext cx="3402555" cy="185602"/>
      </dsp:txXfrm>
    </dsp:sp>
    <dsp:sp modelId="{395484B9-EB68-43EB-B259-73A3E9AA45F9}">
      <dsp:nvSpPr>
        <dsp:cNvPr id="0" name=""/>
        <dsp:cNvSpPr/>
      </dsp:nvSpPr>
      <dsp:spPr>
        <a:xfrm>
          <a:off x="3829454" y="0"/>
          <a:ext cx="2805463" cy="185602"/>
        </a:xfrm>
        <a:prstGeom prst="chevron">
          <a:avLst/>
        </a:prstGeom>
        <a:solidFill>
          <a:srgbClr val="EE753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1,5 roku</a:t>
          </a:r>
        </a:p>
      </dsp:txBody>
      <dsp:txXfrm>
        <a:off x="3922255" y="0"/>
        <a:ext cx="2619861" cy="185602"/>
      </dsp:txXfrm>
    </dsp:sp>
    <dsp:sp modelId="{EC3F9901-4F11-4632-817D-1A589986149D}">
      <dsp:nvSpPr>
        <dsp:cNvPr id="0" name=""/>
        <dsp:cNvSpPr/>
      </dsp:nvSpPr>
      <dsp:spPr>
        <a:xfrm>
          <a:off x="6242776" y="0"/>
          <a:ext cx="1475514" cy="185602"/>
        </a:xfrm>
        <a:prstGeom prst="chevron">
          <a:avLst/>
        </a:prstGeom>
        <a:solidFill>
          <a:srgbClr val="13A54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1 rok</a:t>
          </a:r>
        </a:p>
      </dsp:txBody>
      <dsp:txXfrm>
        <a:off x="6335577" y="0"/>
        <a:ext cx="1289912" cy="1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AFDE7-BDB6-F34D-9798-5F47BF9CCC3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092E1-2E9A-D34F-B437-1ABC55E4C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46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C2F7D-3F3E-A041-AF40-843054BDBE5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8B26-39FF-DC4B-848B-194D8A2B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16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40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43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9144000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0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7848600" cy="863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39750" y="1700213"/>
            <a:ext cx="8061325" cy="2298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9750" y="4151313"/>
            <a:ext cx="8061325" cy="230028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47449003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401480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8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9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66" y="918558"/>
            <a:ext cx="2526434" cy="562635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2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26434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558"/>
            <a:ext cx="2526434" cy="562635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5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47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08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65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56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7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28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31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40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5AA1-FF04-483B-A201-BE3867E42E32}" type="datetimeFigureOut">
              <a:rPr lang="cs-CZ" smtClean="0"/>
              <a:t>14.7.2021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9C170-6FAA-4863-AB1E-457BBC5D2B88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icture 2" descr="bg_logo.png">
            <a:extLst>
              <a:ext uri="{FF2B5EF4-FFF2-40B4-BE49-F238E27FC236}">
                <a16:creationId xmlns:a16="http://schemas.microsoft.com/office/drawing/2014/main" id="{AC6D66ED-AD79-4163-993D-B2D3F545FD0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5" y="146767"/>
            <a:ext cx="769351" cy="6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676" r:id="rId14"/>
    <p:sldLayoutId id="2147483675" r:id="rId15"/>
    <p:sldLayoutId id="2147483674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39921" y="340996"/>
            <a:ext cx="8407174" cy="12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Komplexní pozemkové úpravy</a:t>
            </a:r>
          </a:p>
          <a:p>
            <a:pPr algn="ctr">
              <a:defRPr/>
            </a:pPr>
            <a:r>
              <a:rPr lang="cs-C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katastrálním území 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Svatý Jan pod Skalou</a:t>
            </a:r>
          </a:p>
          <a:p>
            <a:pPr algn="ctr">
              <a:defRPr/>
            </a:pPr>
            <a:endParaRPr lang="cs-CZ" sz="32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7064" y="5665023"/>
            <a:ext cx="7992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Úvodní jednání 12.7.2021</a:t>
            </a:r>
          </a:p>
        </p:txBody>
      </p:sp>
      <p:pic>
        <p:nvPicPr>
          <p:cNvPr id="2050" name="Picture 2" descr="Znak obce Svatý Jan pod Skalou">
            <a:extLst>
              <a:ext uri="{FF2B5EF4-FFF2-40B4-BE49-F238E27FC236}">
                <a16:creationId xmlns:a16="http://schemas.microsoft.com/office/drawing/2014/main" id="{5211C9A2-3C83-433F-B4F9-2E9CAB391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82" y="2120081"/>
            <a:ext cx="284321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v. Jan pod Skalou, celkový pohled z vrchu">
            <a:extLst>
              <a:ext uri="{FF2B5EF4-FFF2-40B4-BE49-F238E27FC236}">
                <a16:creationId xmlns:a16="http://schemas.microsoft.com/office/drawing/2014/main" id="{3AE8997C-2286-4B80-AF71-E8F46BF1F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8" y="1801496"/>
            <a:ext cx="5560142" cy="36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1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zpracování pozemkových úprav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6997033"/>
              </p:ext>
            </p:extLst>
          </p:nvPr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E0A3E16F-31D3-47A7-8D1B-AB778B0E33EE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1. Terénní průzkumy, vyhotovení dostupných podkladů</a:t>
            </a:r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76ACF498-272C-46D6-94E9-97F20A0A343A}"/>
              </a:ext>
            </a:extLst>
          </p:cNvPr>
          <p:cNvSpPr txBox="1">
            <a:spLocks/>
          </p:cNvSpPr>
          <p:nvPr/>
        </p:nvSpPr>
        <p:spPr>
          <a:xfrm>
            <a:off x="711436" y="1907374"/>
            <a:ext cx="7840477" cy="3229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terénní průzkum projektanta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fotodokumentace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vyhodnocení získaných podkladů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vyjádření orgánů státní správy a dotčených organizací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územně plánovací dokumentace</a:t>
            </a:r>
          </a:p>
        </p:txBody>
      </p:sp>
    </p:spTree>
    <p:extLst>
      <p:ext uri="{BB962C8B-B14F-4D97-AF65-F5344CB8AC3E}">
        <p14:creationId xmlns:p14="http://schemas.microsoft.com/office/powerpoint/2010/main" val="75618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zpracování pozemkových úprav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E0A3E16F-31D3-47A7-8D1B-AB778B0E33EE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2. Zeměměřické činnosti</a:t>
            </a:r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76ACF498-272C-46D6-94E9-97F20A0A343A}"/>
              </a:ext>
            </a:extLst>
          </p:cNvPr>
          <p:cNvSpPr txBox="1">
            <a:spLocks/>
          </p:cNvSpPr>
          <p:nvPr/>
        </p:nvSpPr>
        <p:spPr>
          <a:xfrm>
            <a:off x="711436" y="1907374"/>
            <a:ext cx="7840477" cy="3229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cs-CZ" sz="2400" dirty="0"/>
              <a:t>revize a doplnění bodového pole</a:t>
            </a:r>
          </a:p>
          <a:p>
            <a:pPr>
              <a:buFontTx/>
              <a:buChar char="-"/>
            </a:pPr>
            <a:r>
              <a:rPr lang="cs-CZ" sz="2400" dirty="0"/>
              <a:t>zaměření skutečného stavu</a:t>
            </a:r>
          </a:p>
          <a:p>
            <a:pPr>
              <a:buFontTx/>
              <a:buChar char="-"/>
            </a:pPr>
            <a:r>
              <a:rPr lang="cs-CZ" sz="2400" dirty="0"/>
              <a:t>určení obvodu </a:t>
            </a:r>
            <a:r>
              <a:rPr lang="cs-CZ" sz="2400" dirty="0" err="1"/>
              <a:t>KoPÚ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- zjišťování hranic pozemků a pozemků neřešených</a:t>
            </a:r>
          </a:p>
        </p:txBody>
      </p:sp>
    </p:spTree>
    <p:extLst>
      <p:ext uri="{BB962C8B-B14F-4D97-AF65-F5344CB8AC3E}">
        <p14:creationId xmlns:p14="http://schemas.microsoft.com/office/powerpoint/2010/main" val="1045620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zpracování pozemkových úprav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E0A3E16F-31D3-47A7-8D1B-AB778B0E33EE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2a. Zjišťování hranic obvodu </a:t>
            </a:r>
            <a:r>
              <a:rPr lang="cs-CZ" sz="2400" b="1" dirty="0" err="1"/>
              <a:t>KoPÚ</a:t>
            </a:r>
            <a:endParaRPr lang="cs-CZ" sz="2400" b="1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76ACF498-272C-46D6-94E9-97F20A0A343A}"/>
              </a:ext>
            </a:extLst>
          </p:cNvPr>
          <p:cNvSpPr txBox="1">
            <a:spLocks/>
          </p:cNvSpPr>
          <p:nvPr/>
        </p:nvSpPr>
        <p:spPr>
          <a:xfrm>
            <a:off x="755649" y="1814573"/>
            <a:ext cx="7840477" cy="3229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cs-CZ" sz="2400" dirty="0"/>
              <a:t>jednoznačné stanovení obvodu </a:t>
            </a:r>
            <a:r>
              <a:rPr lang="cs-CZ" sz="2400" dirty="0" err="1"/>
              <a:t>KoPÚ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upřesnění hranice obvodu </a:t>
            </a:r>
            <a:r>
              <a:rPr lang="cs-CZ" sz="2400" dirty="0" err="1"/>
              <a:t>KoPÚ</a:t>
            </a:r>
            <a:r>
              <a:rPr lang="cs-CZ" sz="2400" dirty="0"/>
              <a:t> přímo v terénu</a:t>
            </a:r>
          </a:p>
          <a:p>
            <a:pPr>
              <a:buFontTx/>
              <a:buChar char="-"/>
            </a:pPr>
            <a:r>
              <a:rPr lang="cs-CZ" sz="2400" dirty="0"/>
              <a:t>účast všech dotčených vlastníků</a:t>
            </a:r>
          </a:p>
          <a:p>
            <a:pPr marL="0" indent="0">
              <a:buNone/>
            </a:pPr>
            <a:r>
              <a:rPr lang="cs-CZ" sz="2400" b="1" dirty="0"/>
              <a:t>2b. Zjišťování hranic pozemků neřešených</a:t>
            </a:r>
          </a:p>
          <a:p>
            <a:pPr>
              <a:buFontTx/>
              <a:buChar char="-"/>
            </a:pPr>
            <a:r>
              <a:rPr lang="cs-CZ" sz="2400" dirty="0"/>
              <a:t>upřesnění hranice neřešených pozemků přímo v terénu</a:t>
            </a:r>
          </a:p>
          <a:p>
            <a:pPr>
              <a:buFontTx/>
              <a:buChar char="-"/>
            </a:pPr>
            <a:r>
              <a:rPr lang="cs-CZ" sz="2400" dirty="0"/>
              <a:t>účast všech dotčených vlastníků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34554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Zjišťování hranic obvodu </a:t>
            </a:r>
            <a:r>
              <a:rPr lang="cs-CZ" sz="2400" b="1" dirty="0" err="1"/>
              <a:t>KoPÚ</a:t>
            </a:r>
            <a:endParaRPr lang="cs-CZ" sz="24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1358FE-6F9F-49DC-B472-FE34F3E06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5" y="1688690"/>
            <a:ext cx="7975857" cy="47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41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Zjišťování hranic obvodu </a:t>
            </a:r>
            <a:r>
              <a:rPr lang="cs-CZ" sz="2400" b="1" dirty="0" err="1"/>
              <a:t>KoPÚ</a:t>
            </a:r>
            <a:endParaRPr lang="cs-CZ" sz="24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446140-DBE6-482B-87FD-39BA3865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533"/>
            <a:ext cx="9144000" cy="49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1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zpracování pozemkových úprav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E0A3E16F-31D3-47A7-8D1B-AB778B0E33EE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3. Zpracování soupisu nároků vlastníků</a:t>
            </a:r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76ACF498-272C-46D6-94E9-97F20A0A343A}"/>
              </a:ext>
            </a:extLst>
          </p:cNvPr>
          <p:cNvSpPr txBox="1">
            <a:spLocks/>
          </p:cNvSpPr>
          <p:nvPr/>
        </p:nvSpPr>
        <p:spPr>
          <a:xfrm>
            <a:off x="711436" y="1907374"/>
            <a:ext cx="7840477" cy="36977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cs-CZ" sz="2400" b="1" dirty="0"/>
              <a:t>rozdělení pozemků na: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v obvodu pozemkových úprav – </a:t>
            </a:r>
            <a:r>
              <a:rPr lang="cs-CZ" sz="3200" u="sng" dirty="0"/>
              <a:t>řešené</a:t>
            </a:r>
          </a:p>
          <a:p>
            <a:pPr marL="0" indent="0">
              <a:buNone/>
            </a:pPr>
            <a:r>
              <a:rPr lang="cs-CZ" sz="2400" dirty="0"/>
              <a:t>- ocenění pozemku dle BPEJ </a:t>
            </a:r>
          </a:p>
          <a:p>
            <a:pPr marL="0" indent="0">
              <a:buNone/>
            </a:pPr>
            <a:r>
              <a:rPr lang="cs-CZ" sz="2400" dirty="0"/>
              <a:t>- ocenění trvalých porostů</a:t>
            </a:r>
          </a:p>
          <a:p>
            <a:pPr marL="0" indent="0">
              <a:buNone/>
            </a:pPr>
            <a:r>
              <a:rPr lang="cs-CZ" sz="2400" dirty="0"/>
              <a:t>- určení vzdálenosti</a:t>
            </a:r>
          </a:p>
          <a:p>
            <a:pPr marL="0" indent="0">
              <a:buNone/>
            </a:pPr>
            <a:r>
              <a:rPr lang="cs-CZ" sz="2400" dirty="0"/>
              <a:t>- rozdíl mezi výměrou obvodu a součtem výměry nároků (koeficient)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v obvodu pozemkových úprav – </a:t>
            </a:r>
            <a:r>
              <a:rPr lang="cs-CZ" sz="3200" u="sng" dirty="0"/>
              <a:t>neřešené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pozemky </a:t>
            </a:r>
            <a:r>
              <a:rPr lang="cs-CZ" sz="3200" u="sng" dirty="0"/>
              <a:t>mimo obvod </a:t>
            </a:r>
            <a:r>
              <a:rPr lang="cs-CZ" sz="3200" dirty="0"/>
              <a:t>pozemkových úprav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8E7EFA-68A9-481E-AB28-A5019BFD4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224" y="2775925"/>
            <a:ext cx="2646944" cy="11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5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3. Zpracování soupisu nároků vlastníků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1320B5A5-50B8-4099-91BE-B77414C1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0" y="1700999"/>
            <a:ext cx="7517934" cy="486203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59A4FE3-8F76-4F9C-B0D8-A923CBA31392}"/>
              </a:ext>
            </a:extLst>
          </p:cNvPr>
          <p:cNvSpPr/>
          <p:nvPr/>
        </p:nvSpPr>
        <p:spPr>
          <a:xfrm>
            <a:off x="2772697" y="1950381"/>
            <a:ext cx="1799303" cy="1179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1882862-139D-4775-BA1C-59F413F9ADEB}"/>
              </a:ext>
            </a:extLst>
          </p:cNvPr>
          <p:cNvSpPr/>
          <p:nvPr/>
        </p:nvSpPr>
        <p:spPr>
          <a:xfrm>
            <a:off x="2566219" y="2068368"/>
            <a:ext cx="412955" cy="1217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EDEB1E-D92C-4347-86A3-669B462811CF}"/>
              </a:ext>
            </a:extLst>
          </p:cNvPr>
          <p:cNvSpPr/>
          <p:nvPr/>
        </p:nvSpPr>
        <p:spPr>
          <a:xfrm>
            <a:off x="1347019" y="2190135"/>
            <a:ext cx="412955" cy="1524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58DCB5C-8AC0-4652-B747-D1B118D2CD96}"/>
              </a:ext>
            </a:extLst>
          </p:cNvPr>
          <p:cNvSpPr/>
          <p:nvPr/>
        </p:nvSpPr>
        <p:spPr>
          <a:xfrm>
            <a:off x="1310148" y="2950249"/>
            <a:ext cx="412955" cy="1524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770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zpracování pozemkových úprav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E0A3E16F-31D3-47A7-8D1B-AB778B0E33EE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4. Plán společných zařízení</a:t>
            </a:r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76ACF498-272C-46D6-94E9-97F20A0A343A}"/>
              </a:ext>
            </a:extLst>
          </p:cNvPr>
          <p:cNvSpPr txBox="1">
            <a:spLocks/>
          </p:cNvSpPr>
          <p:nvPr/>
        </p:nvSpPr>
        <p:spPr>
          <a:xfrm>
            <a:off x="711436" y="1907374"/>
            <a:ext cx="7840477" cy="3229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- návrh cestní sítě</a:t>
            </a:r>
          </a:p>
          <a:p>
            <a:pPr marL="0" indent="0">
              <a:buNone/>
            </a:pPr>
            <a:r>
              <a:rPr lang="cs-CZ" sz="2400" dirty="0"/>
              <a:t>- návrh protierozních opatření</a:t>
            </a:r>
          </a:p>
          <a:p>
            <a:pPr marL="0" indent="0">
              <a:buNone/>
            </a:pPr>
            <a:r>
              <a:rPr lang="cs-CZ" sz="2400" dirty="0"/>
              <a:t>- návrh vodohospodářských opatření</a:t>
            </a:r>
          </a:p>
          <a:p>
            <a:pPr marL="0" indent="0">
              <a:buNone/>
            </a:pPr>
            <a:r>
              <a:rPr lang="cs-CZ" sz="2400" dirty="0"/>
              <a:t>- návrh krajinných a ekologických opatření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Sbor zástupců, zastupitelstvo obce</a:t>
            </a:r>
          </a:p>
          <a:p>
            <a:pPr marL="0" indent="0">
              <a:buNone/>
            </a:pPr>
            <a:r>
              <a:rPr lang="cs-CZ" sz="2400" dirty="0"/>
              <a:t>(využití státních a obecních pozemků)</a:t>
            </a:r>
          </a:p>
          <a:p>
            <a:pPr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54694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zpracování pozemkových úprav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E0A3E16F-31D3-47A7-8D1B-AB778B0E33EE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4. Plán společných zařízení – sbor zástupců obce</a:t>
            </a:r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76ACF498-272C-46D6-94E9-97F20A0A343A}"/>
              </a:ext>
            </a:extLst>
          </p:cNvPr>
          <p:cNvSpPr txBox="1">
            <a:spLocks/>
          </p:cNvSpPr>
          <p:nvPr/>
        </p:nvSpPr>
        <p:spPr>
          <a:xfrm>
            <a:off x="711436" y="1907374"/>
            <a:ext cx="7840477" cy="4449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2400" dirty="0"/>
              <a:t>Sbor zástupců spolupracuje při zpracování návrhu pozemkových úprav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Posuzuje varianty návrhu pozemkových úprav a navrhovaná opatření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Vyjadřuje se k plánu společných zařízení	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Vyjadřuje se k podaným připomínkám v průběhu pozemkových úprav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Sbor zástupců má funkci pouze poradní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Počet členů sboru zástupců musí být lichý a počet členů sboru zástupců je 5 až 15 členů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Nevolení členové sboru zástupců jsou zástupce obce a zástupce SPÚ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Volí se jeden náhradník</a:t>
            </a:r>
          </a:p>
          <a:p>
            <a:pPr>
              <a:spcBef>
                <a:spcPts val="0"/>
              </a:spcBef>
            </a:pPr>
            <a:endParaRPr lang="cs-CZ" sz="24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>
                <a:highlight>
                  <a:srgbClr val="FFFF00"/>
                </a:highlight>
              </a:rPr>
              <a:t>Nominováni byli: Michal Šedivý, Dana </a:t>
            </a:r>
            <a:r>
              <a:rPr lang="cs-CZ" sz="2400" b="1" dirty="0" err="1">
                <a:highlight>
                  <a:srgbClr val="FFFF00"/>
                </a:highlight>
              </a:rPr>
              <a:t>Posová</a:t>
            </a:r>
            <a:r>
              <a:rPr lang="cs-CZ" sz="2400" b="1" dirty="0">
                <a:highlight>
                  <a:srgbClr val="FFFF00"/>
                </a:highlight>
              </a:rPr>
              <a:t>, Jakub Hrnčíř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>
                <a:highlight>
                  <a:srgbClr val="FFFF00"/>
                </a:highlight>
              </a:rPr>
              <a:t>Náhradník: Miroslav Husák</a:t>
            </a:r>
          </a:p>
        </p:txBody>
      </p:sp>
    </p:spTree>
    <p:extLst>
      <p:ext uri="{BB962C8B-B14F-4D97-AF65-F5344CB8AC3E}">
        <p14:creationId xmlns:p14="http://schemas.microsoft.com/office/powerpoint/2010/main" val="3061463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zpracování pozemkových úprav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E0A3E16F-31D3-47A7-8D1B-AB778B0E33EE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4. Plán společných zařízení – sbor zástupců obce</a:t>
            </a:r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76ACF498-272C-46D6-94E9-97F20A0A343A}"/>
              </a:ext>
            </a:extLst>
          </p:cNvPr>
          <p:cNvSpPr txBox="1">
            <a:spLocks/>
          </p:cNvSpPr>
          <p:nvPr/>
        </p:nvSpPr>
        <p:spPr>
          <a:xfrm>
            <a:off x="711436" y="1907374"/>
            <a:ext cx="7840477" cy="4449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400" b="1" dirty="0">
                <a:cs typeface="Arial" pitchFamily="34" charset="0"/>
              </a:rPr>
              <a:t>PSZ – </a:t>
            </a:r>
            <a:r>
              <a:rPr lang="cs-CZ" sz="2400" b="1" u="sng" dirty="0">
                <a:cs typeface="Arial" pitchFamily="34" charset="0"/>
              </a:rPr>
              <a:t>posoudí</a:t>
            </a:r>
            <a:r>
              <a:rPr lang="cs-CZ" sz="2400" b="1" dirty="0"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cs typeface="Arial" pitchFamily="34" charset="0"/>
              </a:rPr>
              <a:t>sbor zástupců</a:t>
            </a:r>
            <a:r>
              <a:rPr lang="cs-CZ" sz="2400" b="1" dirty="0">
                <a:cs typeface="Arial" pitchFamily="34" charset="0"/>
              </a:rPr>
              <a:t> a schválí jej </a:t>
            </a:r>
            <a:r>
              <a:rPr lang="cs-CZ" sz="2400" b="1" dirty="0">
                <a:solidFill>
                  <a:srgbClr val="FF0000"/>
                </a:solidFill>
                <a:cs typeface="Arial" pitchFamily="34" charset="0"/>
              </a:rPr>
              <a:t>zastupitelstvo obce </a:t>
            </a:r>
            <a:r>
              <a:rPr lang="cs-CZ" sz="2400" b="1" dirty="0">
                <a:cs typeface="Arial" pitchFamily="34" charset="0"/>
              </a:rPr>
              <a:t>na veřejném zasedání</a:t>
            </a:r>
            <a:r>
              <a:rPr lang="cs-CZ" sz="3200" b="1" u="sng" dirty="0"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cs-CZ" sz="2400" b="1" dirty="0">
                <a:cs typeface="Arial" pitchFamily="34" charset="0"/>
              </a:rPr>
              <a:t>SPÚ předloží zpracovaný PSZ dotčeným orgánům státní správy (DOSS), které se k němu vyjádří</a:t>
            </a:r>
          </a:p>
        </p:txBody>
      </p:sp>
      <p:pic>
        <p:nvPicPr>
          <p:cNvPr id="6" name="Picture 12" descr="http://eagri.cz/public/app/soutez_nrsz/userfiles/projekty/big/projekt3_61.jpg">
            <a:extLst>
              <a:ext uri="{FF2B5EF4-FFF2-40B4-BE49-F238E27FC236}">
                <a16:creationId xmlns:a16="http://schemas.microsoft.com/office/drawing/2014/main" id="{ACF69E18-A9ED-4ED4-B110-B5BB91E6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044" y="4222329"/>
            <a:ext cx="2969369" cy="222702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http://eagri.cz/public/app/soutez_nrsz/userfiles/image/45640_58618_X_20100305160051812267.jpg">
            <a:extLst>
              <a:ext uri="{FF2B5EF4-FFF2-40B4-BE49-F238E27FC236}">
                <a16:creationId xmlns:a16="http://schemas.microsoft.com/office/drawing/2014/main" id="{AAB84AAE-315D-4D92-9804-680E0CED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1790" y="3707281"/>
            <a:ext cx="2889713" cy="217078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0" descr="http://eagri.cz/public/app/soutez_nrsz/userfiles/image/46805_61540_X_20100315162416578290.jpg">
            <a:extLst>
              <a:ext uri="{FF2B5EF4-FFF2-40B4-BE49-F238E27FC236}">
                <a16:creationId xmlns:a16="http://schemas.microsoft.com/office/drawing/2014/main" id="{3544A184-E5F8-45A7-B191-F5FCE435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52880" y="4222329"/>
            <a:ext cx="3038946" cy="227920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081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7243" y="257802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Pozemkové úpravy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23611" y="1229431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i="1" dirty="0">
                <a:solidFill>
                  <a:srgbClr val="00A7BD"/>
                </a:solidFill>
              </a:rPr>
              <a:t>Zákon č. 139/2002 Sb., o pozemkových úpravách a pozemkových úřadech v platném znění</a:t>
            </a:r>
          </a:p>
          <a:p>
            <a:pPr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sz="2000" b="1" dirty="0"/>
              <a:t>Jednoduché pozemkové úpravy (JPÚ)</a:t>
            </a:r>
          </a:p>
          <a:p>
            <a:pPr marL="0" indent="0">
              <a:buNone/>
              <a:defRPr/>
            </a:pPr>
            <a:endParaRPr lang="cs-CZ" sz="1000" b="1" dirty="0"/>
          </a:p>
          <a:p>
            <a:pPr marL="0" indent="0">
              <a:buNone/>
              <a:defRPr/>
            </a:pPr>
            <a:r>
              <a:rPr lang="cs-CZ" sz="2000" b="1" dirty="0"/>
              <a:t> </a:t>
            </a:r>
            <a:r>
              <a:rPr lang="cs-CZ" sz="2000" dirty="0"/>
              <a:t>- řeší zpravidla jen některé hospodářské potřeby pouze na </a:t>
            </a:r>
            <a:r>
              <a:rPr lang="cs-CZ" sz="2000" u="sng" dirty="0"/>
              <a:t>části katastrálního území </a:t>
            </a:r>
            <a:r>
              <a:rPr lang="cs-CZ" sz="2000" dirty="0"/>
              <a:t>a také se jimi upřesňují nebo rekonstruují příděly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Komplexní pozemkové úpravy (</a:t>
            </a:r>
            <a:r>
              <a:rPr lang="cs-CZ" sz="2000" b="1" dirty="0" err="1"/>
              <a:t>KoPÚ</a:t>
            </a:r>
            <a:r>
              <a:rPr lang="cs-CZ" sz="2000" b="1" dirty="0"/>
              <a:t>)</a:t>
            </a:r>
          </a:p>
          <a:p>
            <a:pPr marL="0" indent="0">
              <a:buNone/>
              <a:defRPr/>
            </a:pPr>
            <a:endParaRPr lang="cs-CZ" sz="1000" b="1" dirty="0"/>
          </a:p>
          <a:p>
            <a:pPr marL="0" indent="0">
              <a:buNone/>
              <a:defRPr/>
            </a:pPr>
            <a:r>
              <a:rPr lang="cs-CZ" sz="2000" dirty="0"/>
              <a:t>- řeší </a:t>
            </a:r>
            <a:r>
              <a:rPr lang="cs-CZ" sz="2000" u="sng" dirty="0"/>
              <a:t>celé katastrální území </a:t>
            </a:r>
            <a:r>
              <a:rPr lang="cs-CZ" sz="2000" dirty="0"/>
              <a:t>mimo zastavěnou část obce včetně zpřístupnění pozemků, protierozní ochrany, vodohospodářských opatření a ekologické stability území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4. Plán společných zařízení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5D9ADA2-B932-4075-A4C9-4CF3E361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93" y="1714513"/>
            <a:ext cx="7188404" cy="47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Osobni\Prezentace\Pozemkove_upravy\UJ_Nemcicky\obr\navr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142875"/>
            <a:ext cx="444290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cs-CZ" sz="24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 umí pozemková úprava:</a:t>
            </a:r>
          </a:p>
        </p:txBody>
      </p:sp>
      <p:sp>
        <p:nvSpPr>
          <p:cNvPr id="9" name="Volný tvar 8"/>
          <p:cNvSpPr/>
          <p:nvPr/>
        </p:nvSpPr>
        <p:spPr>
          <a:xfrm>
            <a:off x="1357313" y="3000375"/>
            <a:ext cx="1928812" cy="2357438"/>
          </a:xfrm>
          <a:custGeom>
            <a:avLst/>
            <a:gdLst>
              <a:gd name="connsiteX0" fmla="*/ 0 w 1914525"/>
              <a:gd name="connsiteY0" fmla="*/ 1571625 h 2114550"/>
              <a:gd name="connsiteX1" fmla="*/ 762000 w 1914525"/>
              <a:gd name="connsiteY1" fmla="*/ 0 h 2114550"/>
              <a:gd name="connsiteX2" fmla="*/ 1476375 w 1914525"/>
              <a:gd name="connsiteY2" fmla="*/ 333375 h 2114550"/>
              <a:gd name="connsiteX3" fmla="*/ 1914525 w 1914525"/>
              <a:gd name="connsiteY3" fmla="*/ 647700 h 2114550"/>
              <a:gd name="connsiteX4" fmla="*/ 762000 w 1914525"/>
              <a:gd name="connsiteY4" fmla="*/ 2114550 h 2114550"/>
              <a:gd name="connsiteX5" fmla="*/ 323850 w 1914525"/>
              <a:gd name="connsiteY5" fmla="*/ 1771650 h 2114550"/>
              <a:gd name="connsiteX6" fmla="*/ 0 w 1914525"/>
              <a:gd name="connsiteY6" fmla="*/ 1571625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4525" h="2114550">
                <a:moveTo>
                  <a:pt x="0" y="1571625"/>
                </a:moveTo>
                <a:lnTo>
                  <a:pt x="762000" y="0"/>
                </a:lnTo>
                <a:lnTo>
                  <a:pt x="1476375" y="333375"/>
                </a:lnTo>
                <a:lnTo>
                  <a:pt x="1914525" y="647700"/>
                </a:lnTo>
                <a:lnTo>
                  <a:pt x="762000" y="2114550"/>
                </a:lnTo>
                <a:lnTo>
                  <a:pt x="323850" y="1771650"/>
                </a:lnTo>
                <a:lnTo>
                  <a:pt x="0" y="1571625"/>
                </a:lnTo>
                <a:close/>
              </a:path>
            </a:pathLst>
          </a:custGeom>
          <a:solidFill>
            <a:srgbClr val="FFFF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 rot="20402070">
            <a:off x="850900" y="4732338"/>
            <a:ext cx="606425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1" name="Šipka doprava 10"/>
          <p:cNvSpPr/>
          <p:nvPr/>
        </p:nvSpPr>
        <p:spPr>
          <a:xfrm rot="13012047">
            <a:off x="2727325" y="3990975"/>
            <a:ext cx="608013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2" name="Šipka doprava 11"/>
          <p:cNvSpPr/>
          <p:nvPr/>
        </p:nvSpPr>
        <p:spPr>
          <a:xfrm rot="13012047">
            <a:off x="2117725" y="5180013"/>
            <a:ext cx="1711325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4357688" y="142875"/>
            <a:ext cx="1500187" cy="53816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cs-CZ" sz="2900" b="1" dirty="0">
                <a:ea typeface="+mj-ea"/>
                <a:cs typeface="Times New Roman" pitchFamily="18" charset="0"/>
              </a:rPr>
              <a:t>scelení</a:t>
            </a:r>
          </a:p>
        </p:txBody>
      </p:sp>
      <p:sp>
        <p:nvSpPr>
          <p:cNvPr id="14" name="Volný tvar 13"/>
          <p:cNvSpPr/>
          <p:nvPr/>
        </p:nvSpPr>
        <p:spPr>
          <a:xfrm>
            <a:off x="6000750" y="3500438"/>
            <a:ext cx="2786063" cy="1857375"/>
          </a:xfrm>
          <a:custGeom>
            <a:avLst/>
            <a:gdLst>
              <a:gd name="connsiteX0" fmla="*/ 142875 w 3009900"/>
              <a:gd name="connsiteY0" fmla="*/ 0 h 1704975"/>
              <a:gd name="connsiteX1" fmla="*/ 0 w 3009900"/>
              <a:gd name="connsiteY1" fmla="*/ 171450 h 1704975"/>
              <a:gd name="connsiteX2" fmla="*/ 123825 w 3009900"/>
              <a:gd name="connsiteY2" fmla="*/ 590550 h 1704975"/>
              <a:gd name="connsiteX3" fmla="*/ 2390775 w 3009900"/>
              <a:gd name="connsiteY3" fmla="*/ 1704975 h 1704975"/>
              <a:gd name="connsiteX4" fmla="*/ 3009900 w 3009900"/>
              <a:gd name="connsiteY4" fmla="*/ 1295400 h 1704975"/>
              <a:gd name="connsiteX5" fmla="*/ 657225 w 3009900"/>
              <a:gd name="connsiteY5" fmla="*/ 123825 h 1704975"/>
              <a:gd name="connsiteX6" fmla="*/ 142875 w 3009900"/>
              <a:gd name="connsiteY6" fmla="*/ 0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9900" h="1704975">
                <a:moveTo>
                  <a:pt x="142875" y="0"/>
                </a:moveTo>
                <a:lnTo>
                  <a:pt x="0" y="171450"/>
                </a:lnTo>
                <a:lnTo>
                  <a:pt x="123825" y="590550"/>
                </a:lnTo>
                <a:lnTo>
                  <a:pt x="2390775" y="1704975"/>
                </a:lnTo>
                <a:lnTo>
                  <a:pt x="3009900" y="1295400"/>
                </a:lnTo>
                <a:lnTo>
                  <a:pt x="657225" y="123825"/>
                </a:lnTo>
                <a:lnTo>
                  <a:pt x="142875" y="0"/>
                </a:lnTo>
                <a:close/>
              </a:path>
            </a:pathLst>
          </a:custGeom>
          <a:solidFill>
            <a:srgbClr val="FFC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5857875" y="142875"/>
            <a:ext cx="1428750" cy="538163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cs-CZ" sz="2900" b="1" dirty="0">
                <a:ea typeface="+mj-ea"/>
                <a:cs typeface="Times New Roman" pitchFamily="18" charset="0"/>
              </a:rPr>
              <a:t>otáčení</a:t>
            </a:r>
          </a:p>
        </p:txBody>
      </p:sp>
      <p:sp>
        <p:nvSpPr>
          <p:cNvPr id="17" name="Ohnutá šipka 16"/>
          <p:cNvSpPr/>
          <p:nvPr/>
        </p:nvSpPr>
        <p:spPr>
          <a:xfrm rot="18674822" flipH="1">
            <a:off x="6564313" y="3259137"/>
            <a:ext cx="954088" cy="98266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Volný tvar 18"/>
          <p:cNvSpPr/>
          <p:nvPr/>
        </p:nvSpPr>
        <p:spPr>
          <a:xfrm>
            <a:off x="142875" y="2428875"/>
            <a:ext cx="1357313" cy="2000250"/>
          </a:xfrm>
          <a:custGeom>
            <a:avLst/>
            <a:gdLst>
              <a:gd name="connsiteX0" fmla="*/ 0 w 1200150"/>
              <a:gd name="connsiteY0" fmla="*/ 1562100 h 1781175"/>
              <a:gd name="connsiteX1" fmla="*/ 762000 w 1200150"/>
              <a:gd name="connsiteY1" fmla="*/ 0 h 1781175"/>
              <a:gd name="connsiteX2" fmla="*/ 1200150 w 1200150"/>
              <a:gd name="connsiteY2" fmla="*/ 219075 h 1781175"/>
              <a:gd name="connsiteX3" fmla="*/ 419100 w 1200150"/>
              <a:gd name="connsiteY3" fmla="*/ 1781175 h 1781175"/>
              <a:gd name="connsiteX4" fmla="*/ 0 w 1200150"/>
              <a:gd name="connsiteY4" fmla="*/ 1562100 h 178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150" h="1781175">
                <a:moveTo>
                  <a:pt x="0" y="1562100"/>
                </a:moveTo>
                <a:lnTo>
                  <a:pt x="762000" y="0"/>
                </a:lnTo>
                <a:lnTo>
                  <a:pt x="1200150" y="219075"/>
                </a:lnTo>
                <a:lnTo>
                  <a:pt x="419100" y="1781175"/>
                </a:lnTo>
                <a:lnTo>
                  <a:pt x="0" y="1562100"/>
                </a:lnTo>
                <a:close/>
              </a:path>
            </a:pathLst>
          </a:custGeom>
          <a:solidFill>
            <a:srgbClr val="FF00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0" name="Volný tvar 19"/>
          <p:cNvSpPr/>
          <p:nvPr/>
        </p:nvSpPr>
        <p:spPr>
          <a:xfrm>
            <a:off x="3714750" y="3571875"/>
            <a:ext cx="1604963" cy="2000250"/>
          </a:xfrm>
          <a:custGeom>
            <a:avLst/>
            <a:gdLst>
              <a:gd name="connsiteX0" fmla="*/ 619125 w 1676400"/>
              <a:gd name="connsiteY0" fmla="*/ 95250 h 2000250"/>
              <a:gd name="connsiteX1" fmla="*/ 1676400 w 1676400"/>
              <a:gd name="connsiteY1" fmla="*/ 1571625 h 2000250"/>
              <a:gd name="connsiteX2" fmla="*/ 1066800 w 1676400"/>
              <a:gd name="connsiteY2" fmla="*/ 2000250 h 2000250"/>
              <a:gd name="connsiteX3" fmla="*/ 0 w 1676400"/>
              <a:gd name="connsiteY3" fmla="*/ 419100 h 2000250"/>
              <a:gd name="connsiteX4" fmla="*/ 590550 w 1676400"/>
              <a:gd name="connsiteY4" fmla="*/ 0 h 2000250"/>
              <a:gd name="connsiteX5" fmla="*/ 619125 w 1676400"/>
              <a:gd name="connsiteY5" fmla="*/ 95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400" h="2000250">
                <a:moveTo>
                  <a:pt x="619125" y="95250"/>
                </a:moveTo>
                <a:lnTo>
                  <a:pt x="1676400" y="1571625"/>
                </a:lnTo>
                <a:lnTo>
                  <a:pt x="1066800" y="2000250"/>
                </a:lnTo>
                <a:lnTo>
                  <a:pt x="0" y="419100"/>
                </a:lnTo>
                <a:lnTo>
                  <a:pt x="590550" y="0"/>
                </a:lnTo>
                <a:lnTo>
                  <a:pt x="619125" y="95250"/>
                </a:lnTo>
                <a:close/>
              </a:path>
            </a:pathLst>
          </a:custGeom>
          <a:solidFill>
            <a:srgbClr val="FF00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1" name="Šipka doprava 20"/>
          <p:cNvSpPr/>
          <p:nvPr/>
        </p:nvSpPr>
        <p:spPr>
          <a:xfrm rot="5770297">
            <a:off x="4162426" y="2984500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2" name="Šipka doprava 21"/>
          <p:cNvSpPr/>
          <p:nvPr/>
        </p:nvSpPr>
        <p:spPr>
          <a:xfrm rot="9882134">
            <a:off x="1597025" y="2222500"/>
            <a:ext cx="2217738" cy="485775"/>
          </a:xfrm>
          <a:prstGeom prst="rightArrow">
            <a:avLst>
              <a:gd name="adj1" fmla="val 527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7286625" y="142875"/>
            <a:ext cx="1857375" cy="538163"/>
          </a:xfrm>
          <a:prstGeom prst="rect">
            <a:avLst/>
          </a:prstGeom>
          <a:solidFill>
            <a:srgbClr val="FF00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cs-CZ" sz="2900" b="1" dirty="0">
                <a:ea typeface="+mj-ea"/>
                <a:cs typeface="Times New Roman" pitchFamily="18" charset="0"/>
              </a:rPr>
              <a:t>rozdělení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D34F06F-394F-4738-A785-B4F9D1F21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4826"/>
            <a:ext cx="9144000" cy="5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5. Návrh nového uspořádání pozemků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DA71CCC-2C1F-49EB-A62C-823ABC79AD33}"/>
              </a:ext>
            </a:extLst>
          </p:cNvPr>
          <p:cNvSpPr/>
          <p:nvPr/>
        </p:nvSpPr>
        <p:spPr>
          <a:xfrm>
            <a:off x="700547" y="2031497"/>
            <a:ext cx="6946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cs typeface="Arial" pitchFamily="34" charset="0"/>
              </a:rPr>
              <a:t>- první návrh – projednání s vlastníky</a:t>
            </a:r>
          </a:p>
          <a:p>
            <a:pPr>
              <a:defRPr/>
            </a:pPr>
            <a:r>
              <a:rPr lang="cs-CZ" sz="2400" b="1" dirty="0">
                <a:cs typeface="Arial" pitchFamily="34" charset="0"/>
              </a:rPr>
              <a:t>- případná oprava návrhu – projednání s vlastníky</a:t>
            </a:r>
          </a:p>
          <a:p>
            <a:pPr>
              <a:defRPr/>
            </a:pPr>
            <a:r>
              <a:rPr lang="cs-CZ" sz="2400" b="1" dirty="0">
                <a:cs typeface="Arial" pitchFamily="34" charset="0"/>
              </a:rPr>
              <a:t>- odsouhlasení návrhu vlastníky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5FB35F-EDEF-40F2-9FB2-6DA0E2EA6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890" y="3183023"/>
            <a:ext cx="4712110" cy="33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15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5. Návrh nového uspořádání pozemků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DA71CCC-2C1F-49EB-A62C-823ABC79AD33}"/>
              </a:ext>
            </a:extLst>
          </p:cNvPr>
          <p:cNvSpPr/>
          <p:nvPr/>
        </p:nvSpPr>
        <p:spPr>
          <a:xfrm>
            <a:off x="700547" y="2031497"/>
            <a:ext cx="694649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latin typeface="Calibri" pitchFamily="34" charset="0"/>
                <a:cs typeface="Arial" pitchFamily="34" charset="0"/>
              </a:rPr>
              <a:t>- kritéria přiměřenosti nových pozemků:</a:t>
            </a:r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cena 4%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oproti původní ceně</a:t>
            </a:r>
          </a:p>
          <a:p>
            <a:pPr>
              <a:defRPr/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výměra 10%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proti původní výměře</a:t>
            </a:r>
          </a:p>
          <a:p>
            <a:pPr>
              <a:defRPr/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vzdálenost 20%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proti původní vzdálenosti</a:t>
            </a:r>
          </a:p>
          <a:p>
            <a:pPr>
              <a:defRPr/>
            </a:pPr>
            <a:br>
              <a:rPr lang="cs-CZ" sz="2400" b="1" dirty="0">
                <a:solidFill>
                  <a:srgbClr val="FF9900"/>
                </a:solidFill>
                <a:latin typeface="Calibri" pitchFamily="34" charset="0"/>
                <a:cs typeface="Arial" pitchFamily="34" charset="0"/>
              </a:rPr>
            </a:br>
            <a:r>
              <a:rPr lang="cs-CZ" sz="2400" b="1" dirty="0">
                <a:latin typeface="Calibri" pitchFamily="34" charset="0"/>
                <a:cs typeface="Arial" pitchFamily="34" charset="0"/>
              </a:rPr>
              <a:t>Snížení nebo zvýšení ceny, výměry nebo vzdálenosti nově navrhovaných pozemků nad tato kritéria lze provést 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jen se </a:t>
            </a:r>
            <a:r>
              <a:rPr lang="cs-CZ" sz="2400" b="1" u="sng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souhlasem</a:t>
            </a:r>
            <a:r>
              <a:rPr lang="cs-CZ" sz="2400" b="1" dirty="0">
                <a:latin typeface="Calibri" pitchFamily="34" charset="0"/>
                <a:cs typeface="Arial" pitchFamily="34" charset="0"/>
              </a:rPr>
              <a:t> vlastníka.</a:t>
            </a:r>
          </a:p>
          <a:p>
            <a:pPr>
              <a:defRPr/>
            </a:pPr>
            <a:r>
              <a:rPr lang="cs-CZ" sz="2000" b="1" dirty="0">
                <a:solidFill>
                  <a:schemeClr val="accent1"/>
                </a:solidFill>
                <a:cs typeface="Arial" pitchFamily="34" charset="0"/>
              </a:rPr>
              <a:t>		</a:t>
            </a:r>
            <a:r>
              <a:rPr lang="cs-CZ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cs-CZ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36404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5. Návrh nového uspořádání pozemků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6B8AC6-5C23-40E2-BE54-DD6C716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19" y="1650569"/>
            <a:ext cx="8450825" cy="48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68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5. Návrh nového uspořádání pozemků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DA71CCC-2C1F-49EB-A62C-823ABC79AD33}"/>
              </a:ext>
            </a:extLst>
          </p:cNvPr>
          <p:cNvSpPr/>
          <p:nvPr/>
        </p:nvSpPr>
        <p:spPr>
          <a:xfrm>
            <a:off x="700547" y="2031497"/>
            <a:ext cx="6946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>
                <a:cs typeface="Arial" pitchFamily="34" charset="0"/>
              </a:rPr>
              <a:t>Určení bodu od něhož bude měřena vzdálenost</a:t>
            </a:r>
          </a:p>
          <a:p>
            <a:pPr>
              <a:defRPr/>
            </a:pPr>
            <a:endParaRPr lang="cs-CZ" sz="1600" b="1" dirty="0">
              <a:solidFill>
                <a:schemeClr val="accent1"/>
              </a:solidFill>
              <a:cs typeface="Arial" pitchFamily="34" charset="0"/>
            </a:endParaRPr>
          </a:p>
          <a:p>
            <a:pPr>
              <a:defRPr/>
            </a:pPr>
            <a:r>
              <a:rPr lang="cs-CZ" sz="2000" b="1" dirty="0">
                <a:cs typeface="Arial" pitchFamily="34" charset="0"/>
              </a:rPr>
              <a:t>Kaple svatého Kříže</a:t>
            </a:r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1BB315-09A1-413E-A734-FE9B0B7AA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50" y="2501137"/>
            <a:ext cx="3840652" cy="40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5. Návrh nového uspořádání pozemků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BC1FDF1D-01A4-4E98-BE08-C31B4DDC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72" y="1646897"/>
            <a:ext cx="8548806" cy="4798459"/>
          </a:xfrm>
          <a:prstGeom prst="rect">
            <a:avLst/>
          </a:prstGeom>
        </p:spPr>
      </p:pic>
      <p:sp>
        <p:nvSpPr>
          <p:cNvPr id="7" name="Kruh: dutý 6">
            <a:extLst>
              <a:ext uri="{FF2B5EF4-FFF2-40B4-BE49-F238E27FC236}">
                <a16:creationId xmlns:a16="http://schemas.microsoft.com/office/drawing/2014/main" id="{36DB0A6C-CE37-4684-BB38-79716B779988}"/>
              </a:ext>
            </a:extLst>
          </p:cNvPr>
          <p:cNvSpPr/>
          <p:nvPr/>
        </p:nvSpPr>
        <p:spPr>
          <a:xfrm>
            <a:off x="4712832" y="4244573"/>
            <a:ext cx="213851" cy="213852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25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5. Návrh nového uspořádání pozemků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68EC668-88CE-4667-8D3E-5535080DC3FC}"/>
              </a:ext>
            </a:extLst>
          </p:cNvPr>
          <p:cNvSpPr/>
          <p:nvPr/>
        </p:nvSpPr>
        <p:spPr>
          <a:xfrm>
            <a:off x="589935" y="1997839"/>
            <a:ext cx="80968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cs typeface="Arial" panose="020B0604020202020204" pitchFamily="34" charset="0"/>
              </a:rPr>
              <a:t>- 1. návrh, projednání s vlastníky</a:t>
            </a:r>
          </a:p>
          <a:p>
            <a:pPr>
              <a:defRPr/>
            </a:pPr>
            <a:r>
              <a:rPr lang="cs-CZ" sz="2400" b="1" dirty="0"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cs-CZ" sz="2400" b="1" dirty="0">
                <a:cs typeface="Arial" panose="020B0604020202020204" pitchFamily="34" charset="0"/>
              </a:rPr>
              <a:t>- oprava návrhu, postupné projednání s vlastníky</a:t>
            </a:r>
          </a:p>
          <a:p>
            <a:pPr>
              <a:defRPr/>
            </a:pPr>
            <a:r>
              <a:rPr lang="cs-CZ" sz="2400" b="1" dirty="0">
                <a:cs typeface="Arial" panose="020B0604020202020204" pitchFamily="34" charset="0"/>
              </a:rPr>
              <a:t>návrh  lze schválit pokud s ním souhlasí vlastníci alespoň </a:t>
            </a:r>
            <a:r>
              <a:rPr 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60% výměry půdy </a:t>
            </a:r>
            <a:r>
              <a:rPr lang="cs-CZ" sz="2400" b="1" dirty="0">
                <a:cs typeface="Arial" panose="020B0604020202020204" pitchFamily="34" charset="0"/>
              </a:rPr>
              <a:t>řešené v pozemkové úpravě</a:t>
            </a:r>
          </a:p>
          <a:p>
            <a:pPr>
              <a:defRPr/>
            </a:pPr>
            <a:endParaRPr lang="cs-CZ" sz="2400" b="1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cs typeface="Arial" panose="020B0604020202020204" pitchFamily="34" charset="0"/>
              </a:rPr>
              <a:t>- SPÚ po dobu </a:t>
            </a:r>
            <a:r>
              <a:rPr 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30 dnů </a:t>
            </a:r>
            <a:r>
              <a:rPr lang="cs-CZ" sz="2400" b="1" dirty="0">
                <a:cs typeface="Arial" panose="020B0604020202020204" pitchFamily="34" charset="0"/>
              </a:rPr>
              <a:t>vystaví návrh, účastníci mají poslední možnost podávat připomínky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0799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5. Návrh nového uspořádání pozemků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68EC668-88CE-4667-8D3E-5535080DC3FC}"/>
              </a:ext>
            </a:extLst>
          </p:cNvPr>
          <p:cNvSpPr/>
          <p:nvPr/>
        </p:nvSpPr>
        <p:spPr>
          <a:xfrm>
            <a:off x="589935" y="1997839"/>
            <a:ext cx="80968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Schválení min 60% výměry pozemků bude podkladem pro:</a:t>
            </a:r>
            <a:endParaRPr lang="cs-CZ" sz="2800" b="1" dirty="0">
              <a:solidFill>
                <a:srgbClr val="3A9AA0"/>
              </a:solidFill>
              <a:cs typeface="Arial"/>
            </a:endParaRPr>
          </a:p>
          <a:p>
            <a:r>
              <a:rPr 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Rozhodnutí o schválení návrhu </a:t>
            </a:r>
            <a:r>
              <a:rPr lang="cs-CZ" sz="2400" dirty="0">
                <a:cs typeface="Arial" panose="020B0604020202020204" pitchFamily="34" charset="0"/>
              </a:rPr>
              <a:t>– doručí se všem známým účastníkům a oznamuje se  veřejnou vyhláškou</a:t>
            </a:r>
          </a:p>
          <a:p>
            <a:pPr>
              <a:buFont typeface="Arial"/>
              <a:buNone/>
            </a:pPr>
            <a:r>
              <a:rPr lang="cs-CZ" sz="2400" dirty="0">
                <a:cs typeface="Arial" panose="020B0604020202020204" pitchFamily="34" charset="0"/>
              </a:rPr>
              <a:t>    – je možné se do 15 dnů odvolat</a:t>
            </a:r>
          </a:p>
          <a:p>
            <a:r>
              <a:rPr 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Rozhodnutí o výměně nebo přechodu vlastnických práv </a:t>
            </a:r>
            <a:r>
              <a:rPr lang="cs-CZ" sz="2400" dirty="0">
                <a:cs typeface="Arial" panose="020B0604020202020204" pitchFamily="34" charset="0"/>
              </a:rPr>
              <a:t>– doručí se všem známým účastníkům, katastrálnímu pracovišti a oznamuje se  veřejnou vyhláškou</a:t>
            </a:r>
          </a:p>
          <a:p>
            <a:pPr>
              <a:buFont typeface="Arial"/>
              <a:buNone/>
            </a:pPr>
            <a:r>
              <a:rPr 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   </a:t>
            </a:r>
            <a:r>
              <a:rPr lang="cs-CZ" sz="2400" dirty="0">
                <a:cs typeface="Arial" panose="020B0604020202020204" pitchFamily="34" charset="0"/>
              </a:rPr>
              <a:t>- proti tomuto rozhodnutí se </a:t>
            </a:r>
            <a:r>
              <a:rPr lang="cs-CZ" sz="2400" b="1" dirty="0">
                <a:cs typeface="Arial" panose="020B0604020202020204" pitchFamily="34" charset="0"/>
              </a:rPr>
              <a:t>nelze odvolat</a:t>
            </a:r>
          </a:p>
          <a:p>
            <a:pPr>
              <a:buFont typeface="Arial"/>
              <a:buNone/>
            </a:pPr>
            <a:r>
              <a:rPr lang="cs-CZ" sz="2400" b="1" dirty="0">
                <a:cs typeface="Arial" panose="020B0604020202020204" pitchFamily="34" charset="0"/>
              </a:rPr>
              <a:t>    Tímto rozhodnutím zanikají dosavadní nájemní vztahy.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501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DB900-E883-4E15-8295-E0A956DB4236}"/>
              </a:ext>
            </a:extLst>
          </p:cNvPr>
          <p:cNvSpPr/>
          <p:nvPr/>
        </p:nvSpPr>
        <p:spPr>
          <a:xfrm>
            <a:off x="755649" y="1252848"/>
            <a:ext cx="7752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Účast vlastníků na jednáních – </a:t>
            </a:r>
            <a:r>
              <a:rPr lang="cs-CZ" sz="2400" b="1" dirty="0">
                <a:solidFill>
                  <a:srgbClr val="FF0000"/>
                </a:solidFill>
              </a:rPr>
              <a:t>předpokládané termíny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3FDF2C7-79CB-4BC2-85E2-3786106CC832}"/>
              </a:ext>
            </a:extLst>
          </p:cNvPr>
          <p:cNvSpPr/>
          <p:nvPr/>
        </p:nvSpPr>
        <p:spPr>
          <a:xfrm>
            <a:off x="1069259" y="412644"/>
            <a:ext cx="7824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Postup zpracování pozemkových úprav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68EC668-88CE-4667-8D3E-5535080DC3FC}"/>
              </a:ext>
            </a:extLst>
          </p:cNvPr>
          <p:cNvSpPr/>
          <p:nvPr/>
        </p:nvSpPr>
        <p:spPr>
          <a:xfrm>
            <a:off x="583242" y="1824558"/>
            <a:ext cx="80968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- úvodní jednání						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12. července 2021</a:t>
            </a: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- šetření obvodu pozemkové úpravy	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jaro/léto 2022</a:t>
            </a: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- projednání nároků  				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podzim 2022</a:t>
            </a: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- vypracování PSZ (pouze sbor zástupců)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léto/podzim 2023</a:t>
            </a: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- vypracování a projednání návrhu</a:t>
            </a: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		nového uspořádání pozemků 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jaro 2024</a:t>
            </a:r>
            <a:br>
              <a:rPr lang="cs-CZ" sz="2200" dirty="0">
                <a:cs typeface="Arial" panose="020B0604020202020204" pitchFamily="34" charset="0"/>
              </a:rPr>
            </a:br>
            <a:r>
              <a:rPr lang="cs-CZ" sz="2200" dirty="0">
                <a:cs typeface="Arial" panose="020B0604020202020204" pitchFamily="34" charset="0"/>
              </a:rPr>
              <a:t>- vystavení návrhu </a:t>
            </a:r>
            <a:r>
              <a:rPr lang="cs-CZ" sz="2200" dirty="0" err="1">
                <a:cs typeface="Arial" panose="020B0604020202020204" pitchFamily="34" charset="0"/>
              </a:rPr>
              <a:t>KoPÚ</a:t>
            </a:r>
            <a:endParaRPr lang="cs-CZ" sz="22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		a závěrečné jednání 		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léto 2024</a:t>
            </a: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- I. rozhodnutí						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podzim 2024	</a:t>
            </a:r>
          </a:p>
          <a:p>
            <a:pPr>
              <a:defRPr/>
            </a:pPr>
            <a:r>
              <a:rPr lang="cs-CZ" sz="2200" dirty="0">
                <a:cs typeface="Arial" panose="020B0604020202020204" pitchFamily="34" charset="0"/>
              </a:rPr>
              <a:t>- II. rozhodnutí - zápis DKM						</a:t>
            </a:r>
            <a:r>
              <a:rPr lang="cs-CZ" sz="2200" dirty="0">
                <a:solidFill>
                  <a:srgbClr val="FF0000"/>
                </a:solidFill>
                <a:cs typeface="Arial" panose="020B0604020202020204" pitchFamily="34" charset="0"/>
              </a:rPr>
              <a:t>zima 2024 / 2025</a:t>
            </a:r>
            <a:r>
              <a:rPr lang="cs-CZ" sz="2200" dirty="0">
                <a:cs typeface="Arial" panose="020B0604020202020204" pitchFamily="34" charset="0"/>
              </a:rPr>
              <a:t>	</a:t>
            </a:r>
          </a:p>
          <a:p>
            <a:pPr>
              <a:buFont typeface="Arial"/>
              <a:buNone/>
            </a:pPr>
            <a:endParaRPr lang="cs-CZ" sz="2200" dirty="0">
              <a:cs typeface="Arial" panose="020B0604020202020204" pitchFamily="34" charset="0"/>
            </a:endParaRPr>
          </a:p>
          <a:p>
            <a:pPr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47854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132"/>
            <a:ext cx="9144000" cy="5587451"/>
          </a:xfrm>
          <a:prstGeom prst="rect">
            <a:avLst/>
          </a:prstGeom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6C7E9387-D37C-44CD-B89A-04A5DCC4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05" y="1263968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indent="0">
              <a:defRPr/>
            </a:pPr>
            <a:r>
              <a:rPr lang="cs-CZ" sz="2000" i="1" dirty="0"/>
              <a:t>Objednatel:</a:t>
            </a:r>
          </a:p>
          <a:p>
            <a:pPr marL="0" indent="0">
              <a:defRPr/>
            </a:pPr>
            <a:endParaRPr lang="cs-CZ" sz="2000" i="1" dirty="0"/>
          </a:p>
          <a:p>
            <a:pPr marL="0" indent="0">
              <a:buFontTx/>
              <a:buNone/>
              <a:defRPr/>
            </a:pPr>
            <a:r>
              <a:rPr lang="cs-CZ" sz="2000" kern="0" dirty="0"/>
              <a:t>SPÚ, Krajský pozemkový úřad pro Středočeský kraj</a:t>
            </a:r>
          </a:p>
          <a:p>
            <a:pPr marL="0" indent="0">
              <a:buFontTx/>
              <a:buNone/>
              <a:defRPr/>
            </a:pPr>
            <a:r>
              <a:rPr lang="cs-CZ" sz="2000" kern="0" dirty="0"/>
              <a:t>a hlavní město Praha</a:t>
            </a:r>
          </a:p>
          <a:p>
            <a:pPr marL="0" indent="0">
              <a:buFontTx/>
              <a:buNone/>
              <a:defRPr/>
            </a:pPr>
            <a:r>
              <a:rPr lang="cs-CZ" sz="2000" b="1" kern="0" dirty="0"/>
              <a:t>Pobočka Beroun</a:t>
            </a:r>
            <a:br>
              <a:rPr lang="cs-CZ" sz="2000" b="1" kern="0" dirty="0"/>
            </a:br>
            <a:r>
              <a:rPr lang="cs-CZ" sz="2000" b="1" kern="0" dirty="0"/>
              <a:t>Pod Hájem 324</a:t>
            </a:r>
            <a:br>
              <a:rPr lang="cs-CZ" sz="2000" b="1" kern="0" dirty="0"/>
            </a:br>
            <a:r>
              <a:rPr lang="cs-CZ" sz="2000" b="1" kern="0" dirty="0"/>
              <a:t>267 01 Králův Dvůr</a:t>
            </a:r>
          </a:p>
          <a:p>
            <a:pPr marL="0" indent="0">
              <a:defRPr/>
            </a:pPr>
            <a:endParaRPr lang="cs-CZ" sz="2000" dirty="0"/>
          </a:p>
          <a:p>
            <a:pPr marL="0" indent="0">
              <a:defRPr/>
            </a:pPr>
            <a:endParaRPr lang="cs-CZ" sz="2000" dirty="0"/>
          </a:p>
          <a:p>
            <a:pPr marL="0" indent="0">
              <a:defRPr/>
            </a:pPr>
            <a:endParaRPr lang="cs-CZ" sz="2000" dirty="0"/>
          </a:p>
          <a:p>
            <a:pPr marL="0" indent="0">
              <a:defRPr/>
            </a:pPr>
            <a:r>
              <a:rPr lang="cs-CZ" sz="2000" i="1" dirty="0"/>
              <a:t>Zpracovatel:</a:t>
            </a:r>
          </a:p>
          <a:p>
            <a:pPr marL="0" indent="0">
              <a:buFontTx/>
              <a:buNone/>
              <a:defRPr/>
            </a:pPr>
            <a:r>
              <a:rPr lang="cs-CZ" sz="2000" b="1" kern="0" dirty="0"/>
              <a:t>Pozemkové úpravy K+V s.r.o.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Plachého 1558/40, 301 00 Plzeň</a:t>
            </a:r>
            <a:endParaRPr lang="cs-CZ" sz="2000" i="1" dirty="0"/>
          </a:p>
          <a:p>
            <a:pPr marL="0" indent="0">
              <a:defRPr/>
            </a:pPr>
            <a:r>
              <a:rPr lang="cs-CZ" sz="2000" kern="0" dirty="0"/>
              <a:t>odborná firma vybraná na základě výběrového řízení</a:t>
            </a:r>
            <a:endParaRPr lang="cs-CZ" sz="2000" dirty="0"/>
          </a:p>
          <a:p>
            <a:pPr marL="285750" indent="-285750"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defRPr/>
            </a:pPr>
            <a:endParaRPr lang="cs-CZ" sz="2000" i="1" dirty="0"/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7DD58E8-577F-4A66-90FE-7478F91D1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659" y="200838"/>
            <a:ext cx="4425944" cy="5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400" b="1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Pozemkové úpravy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82605" y="247426"/>
            <a:ext cx="7752054" cy="111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Realizační práce – </a:t>
            </a: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Vytyčení nových pozemků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7413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indent="0">
              <a:defRPr/>
            </a:pPr>
            <a:endParaRPr lang="cs-CZ" sz="2000" dirty="0"/>
          </a:p>
          <a:p>
            <a:pPr marL="0" indent="0">
              <a:defRPr/>
            </a:pPr>
            <a:endParaRPr lang="cs-CZ" sz="2000" dirty="0"/>
          </a:p>
          <a:p>
            <a:pPr marL="0" indent="0">
              <a:defRPr/>
            </a:pPr>
            <a:r>
              <a:rPr lang="cs-CZ" sz="2000" b="1" dirty="0"/>
              <a:t>Vytyčení pozemků na základě</a:t>
            </a:r>
          </a:p>
          <a:p>
            <a:pPr marL="0" indent="0">
              <a:defRPr/>
            </a:pPr>
            <a:r>
              <a:rPr lang="cs-CZ" sz="2000" b="1" dirty="0"/>
              <a:t>písemné žádosti vlastníků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Picture 3" descr="http://t1.gstatic.com/images?q=tbn:ANd9GcTVtRYtgN_1S9IE4rSZQ2RBQUx37zwbekfkes8ZHRoKBNwSd3fyc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193" y="3704899"/>
            <a:ext cx="3642182" cy="2146968"/>
          </a:xfrm>
          <a:prstGeom prst="rect">
            <a:avLst/>
          </a:prstGeom>
          <a:noFill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58" y="1495312"/>
            <a:ext cx="2850401" cy="476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82604" y="29497"/>
            <a:ext cx="7752054" cy="104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 společných zařízení – opatření ke zpřístupnění pozemků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Picture 3" descr="L:\Prezentace PÚ\Foto do prezentací  ostatní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9" y="2060848"/>
            <a:ext cx="2786229" cy="20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:\Prezentace PÚ\Foto do prezentací  ostatní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19" y="2056025"/>
            <a:ext cx="2710748" cy="21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:\Prezentace PÚ\Foto do prezentací  ostatní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86" y="4398111"/>
            <a:ext cx="2711542" cy="20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:\Prezentace PÚ\Foto do prezentací  ostatní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11" y="2061438"/>
            <a:ext cx="2610900" cy="20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87" y="4401284"/>
            <a:ext cx="3072644" cy="20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123669" y="165668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 ke zpřístupnění pozemků</a:t>
            </a:r>
          </a:p>
          <a:p>
            <a:pPr algn="ctr">
              <a:defRPr/>
            </a:pP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polní cesta </a:t>
            </a:r>
            <a:r>
              <a:rPr lang="cs-CZ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k.ú</a:t>
            </a: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Svatá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7" y="1011219"/>
            <a:ext cx="7293147" cy="546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90" y="1114320"/>
            <a:ext cx="7245781" cy="543433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2454" y="139849"/>
            <a:ext cx="7752054" cy="11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 ke zpřístupnění pozemků</a:t>
            </a:r>
          </a:p>
          <a:p>
            <a:pPr algn="ctr">
              <a:defRPr/>
            </a:pP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polní cesta </a:t>
            </a:r>
            <a:r>
              <a:rPr lang="cs-CZ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k.ú</a:t>
            </a: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Žebrák</a:t>
            </a:r>
          </a:p>
        </p:txBody>
      </p:sp>
    </p:spTree>
    <p:extLst>
      <p:ext uri="{BB962C8B-B14F-4D97-AF65-F5344CB8AC3E}">
        <p14:creationId xmlns:p14="http://schemas.microsoft.com/office/powerpoint/2010/main" val="11694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65007" y="139849"/>
            <a:ext cx="7369652" cy="178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 ke zpřístupnění pozemků</a:t>
            </a:r>
          </a:p>
          <a:p>
            <a:pPr algn="ctr">
              <a:defRPr/>
            </a:pP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polní cesta </a:t>
            </a:r>
            <a:r>
              <a:rPr lang="cs-CZ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k.ú</a:t>
            </a: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Chodouň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9" y="1031012"/>
            <a:ext cx="7282926" cy="546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05334" y="328139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Protierozní opatření</a:t>
            </a:r>
          </a:p>
          <a:p>
            <a:pPr algn="ctr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Interakční prvek – jezírko se dvěma prameny v 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k.ú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Chodouň 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5" y="1374232"/>
            <a:ext cx="6682584" cy="50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58265" y="104763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Protierozní opatření</a:t>
            </a:r>
          </a:p>
          <a:p>
            <a:pPr algn="ctr">
              <a:defRPr/>
            </a:pP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záchytný příkop </a:t>
            </a:r>
            <a:r>
              <a:rPr lang="cs-CZ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k.ú.Svatá</a:t>
            </a:r>
            <a:endParaRPr lang="cs-CZ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6" y="1198903"/>
            <a:ext cx="3920418" cy="294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70228"/>
            <a:ext cx="4475181" cy="325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19" y="1198903"/>
            <a:ext cx="3726323" cy="496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08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91395" y="53234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solidFill>
                  <a:srgbClr val="13A5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 k ochraně a tvorbě životního prostředí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8" y="1323191"/>
            <a:ext cx="4089383" cy="30670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81" y="3452976"/>
            <a:ext cx="4461324" cy="29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82605" y="950977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4" y="2056107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6F381A"/>
                </a:solidFill>
              </a:rPr>
              <a:t>STÁTNÍ POZEMKOVÝ ÚŘAD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6F381A"/>
                </a:solidFill>
              </a:rPr>
              <a:t>Husinecká 1024/11a, 130 00 Praha 3 - Žižkov</a:t>
            </a:r>
          </a:p>
          <a:p>
            <a:pPr marL="0" indent="0">
              <a:buNone/>
            </a:pPr>
            <a:endParaRPr lang="cs-CZ" sz="2000" dirty="0">
              <a:solidFill>
                <a:srgbClr val="6F381A"/>
              </a:solidFill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i="1" dirty="0"/>
              <a:t>Kontakt:</a:t>
            </a:r>
          </a:p>
          <a:p>
            <a:pPr marL="0" indent="0">
              <a:buNone/>
            </a:pPr>
            <a:r>
              <a:rPr lang="cs-CZ" sz="2000" b="1" dirty="0"/>
              <a:t>Krajský pozemkový úřad pro </a:t>
            </a:r>
            <a:r>
              <a:rPr lang="cs-CZ" sz="2000" b="1" dirty="0" err="1"/>
              <a:t>Stř</a:t>
            </a:r>
            <a:r>
              <a:rPr lang="cs-CZ" sz="2000" b="1" dirty="0"/>
              <a:t>. kraj a hl. město Praha, Pobočka Beroun</a:t>
            </a:r>
          </a:p>
          <a:p>
            <a:pPr marL="0" indent="0">
              <a:buNone/>
            </a:pPr>
            <a:r>
              <a:rPr lang="cs-CZ" sz="2000" b="1" dirty="0"/>
              <a:t>Pod Hájem 324,</a:t>
            </a:r>
          </a:p>
          <a:p>
            <a:pPr marL="0" indent="0">
              <a:buNone/>
            </a:pPr>
            <a:r>
              <a:rPr lang="cs-CZ" sz="2000" b="1" dirty="0"/>
              <a:t>267 01 Králův Dvůr</a:t>
            </a:r>
          </a:p>
          <a:p>
            <a:pPr marL="0" indent="0" algn="ctr">
              <a:buFontTx/>
              <a:buNone/>
              <a:defRPr/>
            </a:pPr>
            <a:endParaRPr lang="cs-CZ" sz="2000" b="1" kern="0" dirty="0"/>
          </a:p>
          <a:p>
            <a:pPr marL="0" indent="0">
              <a:buFontTx/>
              <a:buNone/>
              <a:defRPr/>
            </a:pPr>
            <a:r>
              <a:rPr lang="cs-CZ" sz="2000" b="1" kern="0" dirty="0"/>
              <a:t>Ing. Marie Kokošková Zítková</a:t>
            </a:r>
          </a:p>
          <a:p>
            <a:pPr marL="0" indent="0">
              <a:buFontTx/>
              <a:buNone/>
              <a:defRPr/>
            </a:pPr>
            <a:r>
              <a:rPr lang="cs-CZ" sz="2000" b="1" kern="0" dirty="0"/>
              <a:t>Tel.: 702 167 724</a:t>
            </a:r>
            <a:endParaRPr lang="cs-CZ" sz="2000" b="1" kern="0" dirty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000" b="1" dirty="0">
                <a:solidFill>
                  <a:schemeClr val="tx1"/>
                </a:solidFill>
                <a:latin typeface="Arial"/>
                <a:cs typeface="Arial"/>
              </a:rPr>
              <a:t>E-mail: m.kokoskova@spucr.cz</a:t>
            </a: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pic>
        <p:nvPicPr>
          <p:cNvPr id="3074" name="Picture 2" descr="105 Běleč od S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91" y="4321877"/>
            <a:ext cx="3498957" cy="23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B28A370-568A-4DCD-811F-9BC23AEB8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91283">
            <a:off x="1040975" y="1706512"/>
            <a:ext cx="6344247" cy="3918273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345659" y="200838"/>
            <a:ext cx="4767174" cy="5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400" b="1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Náklady na pozemkové úpravy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Zástupný symbol pro obsah 7">
            <a:extLst>
              <a:ext uri="{FF2B5EF4-FFF2-40B4-BE49-F238E27FC236}">
                <a16:creationId xmlns:a16="http://schemas.microsoft.com/office/drawing/2014/main" id="{ECA180AA-C273-459A-96B5-A098A63BA78B}"/>
              </a:ext>
            </a:extLst>
          </p:cNvPr>
          <p:cNvSpPr txBox="1">
            <a:spLocks/>
          </p:cNvSpPr>
          <p:nvPr/>
        </p:nvSpPr>
        <p:spPr bwMode="auto">
          <a:xfrm>
            <a:off x="609600" y="1052736"/>
            <a:ext cx="8229600" cy="5225827"/>
          </a:xfrm>
          <a:prstGeom prst="rect">
            <a:avLst/>
          </a:prstGeom>
          <a:noFill/>
          <a:ln>
            <a:noFill/>
          </a:ln>
        </p:spPr>
        <p:txBody>
          <a:bodyPr lIns="91434" tIns="45717" rIns="91434" bIns="4571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endParaRPr lang="cs-CZ" sz="800" b="1" kern="0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  <a:defRPr/>
            </a:pPr>
            <a:endParaRPr lang="cs-CZ" sz="800" b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Arial" panose="020B0604020202020204" pitchFamily="34" charset="0"/>
                <a:cs typeface="Arial" panose="020B0604020202020204" pitchFamily="34" charset="0"/>
              </a:rPr>
              <a:t>hradí stát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Arial" panose="020B0604020202020204" pitchFamily="34" charset="0"/>
                <a:cs typeface="Arial" panose="020B0604020202020204" pitchFamily="34" charset="0"/>
              </a:rPr>
              <a:t>hradí stát a stavebník (pokud je pozemková úprava vyvolána stavební činností)</a:t>
            </a:r>
          </a:p>
          <a:p>
            <a:pPr marL="0" indent="0" algn="ctr">
              <a:buFontTx/>
              <a:buNone/>
              <a:defRPr/>
            </a:pPr>
            <a:endParaRPr lang="cs-CZ" sz="2800" b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Financování realizací Plánu společných zařízeni</a:t>
            </a:r>
          </a:p>
          <a:p>
            <a:pPr marL="0" indent="0" algn="ctr">
              <a:buFontTx/>
              <a:buNone/>
              <a:defRPr/>
            </a:pPr>
            <a:endParaRPr lang="cs-CZ" sz="16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Arial" panose="020B0604020202020204" pitchFamily="34" charset="0"/>
                <a:cs typeface="Arial" panose="020B0604020202020204" pitchFamily="34" charset="0"/>
              </a:rPr>
              <a:t>financování z Evropských fondů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000" kern="0" dirty="0">
                <a:latin typeface="Arial" panose="020B0604020202020204" pitchFamily="34" charset="0"/>
                <a:cs typeface="Arial" panose="020B0604020202020204" pitchFamily="34" charset="0"/>
              </a:rPr>
              <a:t>všeobecná pokladní správa VPS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finanční prostředky přidělené do rozpočtu SPÚ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cs-CZ" sz="1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9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2883049" y="150607"/>
            <a:ext cx="2846800" cy="53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Zahájení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KoPÚ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C:\Users\pavel.svoboda\AppData\Local\Microsoft\Windows\INetCache\Content.Word\_DSC06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08" y="2168730"/>
            <a:ext cx="6115050" cy="4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 bwMode="auto">
          <a:xfrm>
            <a:off x="161365" y="946674"/>
            <a:ext cx="8724451" cy="103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dle § 6 odst. 3 zákona č. 139/2002 Sb.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Zahájit vždy, pokud se pro vysloví vlastníci nadpoloviční výměry ZPF (58,2%)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Oznámeno Veřejnou vyhláškou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289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82604" y="279925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čemu slouží pozemkové úpravy?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603" y="1266302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sz="2100" dirty="0"/>
              <a:t>K prostorovému a funkčnímu uspořádávání, scelování  nebo dělení pozemků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cs-CZ" sz="21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sz="2100" dirty="0"/>
              <a:t>Ke zpřístupnění pozemků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cs-CZ" sz="21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sz="2100" dirty="0"/>
              <a:t>K ochraně půdy a zlepšení životního prostředí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cs-CZ" sz="21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sz="2100" dirty="0"/>
              <a:t>Ke zlepšení hospodaření s vodou v krajině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cs-CZ" sz="21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sz="2100" dirty="0"/>
              <a:t>Ke zvýšení ekologické stability krajiny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cs-CZ" sz="21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sz="2100" dirty="0"/>
              <a:t>Jako podklad pro územní plánování a obnovu katastrálního operátu</a:t>
            </a:r>
            <a:endParaRPr lang="cs-CZ" sz="2100" b="1" dirty="0">
              <a:solidFill>
                <a:srgbClr val="3A9AA0"/>
              </a:solidFill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46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82605" y="161365"/>
            <a:ext cx="7752054" cy="83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 pozemkových úprav 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74551" y="1000461"/>
            <a:ext cx="7660108" cy="538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Přehledné a jasné vlastnické vztahy (zprůhlednění vlastnictví, možnost scelení a úpravy tvaru pozemků)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Upřesnění vlastnictví co do výměry i polohy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Možnost rozdělení spoluvlastnictví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Možnost scelení pozemků a jejich bezplatné vytyčení v terénu</a:t>
            </a:r>
          </a:p>
          <a:p>
            <a:pPr marL="0" indent="0"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Ochrana pozemků před znehodnocením erozí</a:t>
            </a:r>
          </a:p>
          <a:p>
            <a:pPr marL="0" indent="0"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Zpřístupnění pozemků vytvořením sítě polních cest</a:t>
            </a:r>
          </a:p>
          <a:p>
            <a:pPr marL="0" indent="0"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Propojení se sousedními obcemi v rámci návrhu a realizace polních cest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Realizace prvků společných zařízení - vyřešení odvedení nebo zadržení povrchových vod a ochrana území pomocí protierozních a vodohospodářských opatření, zvýšení ekologické stability krajiny</a:t>
            </a: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Možnost převedení pozemků pod navrženými společnými zařízeními do vlastnictví obce</a:t>
            </a: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 dirty="0">
              <a:solidFill>
                <a:srgbClr val="4A4A49"/>
              </a:solidFill>
              <a:latin typeface="Arial"/>
              <a:cs typeface="Arial"/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2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489" y="279926"/>
            <a:ext cx="7752054" cy="9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Etapy procesu pozemkových úprav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6295" y="1263968"/>
            <a:ext cx="7752055" cy="433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kern="0" dirty="0"/>
              <a:t> 	</a:t>
            </a:r>
            <a:r>
              <a:rPr lang="cs-CZ" sz="1200" kern="0" dirty="0">
                <a:solidFill>
                  <a:schemeClr val="tx1"/>
                </a:solidFill>
              </a:rPr>
              <a:t>1 rok</a:t>
            </a:r>
            <a:r>
              <a:rPr lang="cs-CZ" sz="1200" kern="0" dirty="0"/>
              <a:t>			                			3 roky			   				1 rok</a:t>
            </a:r>
            <a:endParaRPr lang="cs-CZ" sz="1200" b="1" dirty="0">
              <a:solidFill>
                <a:srgbClr val="3A9AA0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70030803"/>
              </p:ext>
            </p:extLst>
          </p:nvPr>
        </p:nvGraphicFramePr>
        <p:xfrm>
          <a:off x="670059" y="1814573"/>
          <a:ext cx="7718291" cy="18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Přímá spojnice se šipkou 4"/>
          <p:cNvCxnSpPr/>
          <p:nvPr/>
        </p:nvCxnSpPr>
        <p:spPr>
          <a:xfrm>
            <a:off x="748894" y="1809483"/>
            <a:ext cx="151884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2246424" y="1804393"/>
            <a:ext cx="4651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6897576" y="1809483"/>
            <a:ext cx="15415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301455"/>
              </p:ext>
            </p:extLst>
          </p:nvPr>
        </p:nvGraphicFramePr>
        <p:xfrm>
          <a:off x="670059" y="2010354"/>
          <a:ext cx="7718292" cy="337001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84104">
                  <a:extLst>
                    <a:ext uri="{9D8B030D-6E8A-4147-A177-3AD203B41FA5}">
                      <a16:colId xmlns:a16="http://schemas.microsoft.com/office/drawing/2014/main" val="2183323825"/>
                    </a:ext>
                  </a:extLst>
                </a:gridCol>
                <a:gridCol w="2275042">
                  <a:extLst>
                    <a:ext uri="{9D8B030D-6E8A-4147-A177-3AD203B41FA5}">
                      <a16:colId xmlns:a16="http://schemas.microsoft.com/office/drawing/2014/main" val="2017644461"/>
                    </a:ext>
                  </a:extLst>
                </a:gridCol>
                <a:gridCol w="2333470">
                  <a:extLst>
                    <a:ext uri="{9D8B030D-6E8A-4147-A177-3AD203B41FA5}">
                      <a16:colId xmlns:a16="http://schemas.microsoft.com/office/drawing/2014/main" val="4036742129"/>
                    </a:ext>
                  </a:extLst>
                </a:gridCol>
                <a:gridCol w="1525676">
                  <a:extLst>
                    <a:ext uri="{9D8B030D-6E8A-4147-A177-3AD203B41FA5}">
                      <a16:colId xmlns:a16="http://schemas.microsoft.com/office/drawing/2014/main" val="1515557982"/>
                    </a:ext>
                  </a:extLst>
                </a:gridCol>
              </a:tblGrid>
              <a:tr h="482015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předcházející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přípravné</a:t>
                      </a:r>
                    </a:p>
                  </a:txBody>
                  <a:tcPr anchor="ctr">
                    <a:solidFill>
                      <a:srgbClr val="00A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návrhové</a:t>
                      </a:r>
                    </a:p>
                  </a:txBody>
                  <a:tcPr anchor="ctr">
                    <a:solidFill>
                      <a:srgbClr val="EE75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realizační</a:t>
                      </a:r>
                    </a:p>
                  </a:txBody>
                  <a:tcPr anchor="ctr">
                    <a:solidFill>
                      <a:srgbClr val="13A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87900"/>
                  </a:ext>
                </a:extLst>
              </a:tr>
              <a:tr h="2888002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Erozní</a:t>
                      </a:r>
                      <a:r>
                        <a:rPr lang="cs-CZ" sz="1200" baseline="0" dirty="0"/>
                        <a:t> ohroženost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Studie</a:t>
                      </a:r>
                      <a:r>
                        <a:rPr lang="cs-CZ" sz="1200" baseline="0" dirty="0"/>
                        <a:t> odtokových poměrů</a:t>
                      </a:r>
                      <a:endParaRPr lang="cs-CZ" sz="1200" dirty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Souhlas 50% vlastníků ZPF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Zadávací dokumentace a stanovení obvodů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Shromáždění</a:t>
                      </a:r>
                      <a:r>
                        <a:rPr lang="cs-CZ" sz="1200" baseline="0" dirty="0"/>
                        <a:t> podkladů (ÚP)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baseline="0" dirty="0"/>
                        <a:t>Výběr zpracovatele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baseline="0" dirty="0"/>
                        <a:t>Oslovení dotčených správních úřadů a organizací</a:t>
                      </a:r>
                      <a:endParaRPr lang="cs-CZ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Úvodní jednání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Revize a doplnění podrobného</a:t>
                      </a:r>
                      <a:r>
                        <a:rPr lang="cs-CZ" sz="1200" baseline="0" dirty="0"/>
                        <a:t> polohového bodového pole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baseline="0" dirty="0"/>
                        <a:t>Rozbor současného stavu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baseline="0" dirty="0"/>
                        <a:t>Polohopisné a výškopisné zaměření zájmového území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baseline="0" dirty="0"/>
                        <a:t>Geometrické a polohové určení obvodu (vyhotovení ZPMZ a GP)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baseline="0" dirty="0"/>
                        <a:t>Zjišťování a zaměření hranic neřešených pozemků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baseline="0" dirty="0"/>
                        <a:t>Zpracování dokumentace nároků vlastníků</a:t>
                      </a:r>
                      <a:endParaRPr lang="cs-CZ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Plán společných zařízení (PSZ)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Návrh nového rozmístěn pozemků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Závěrečné jednání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Zpracování mapového díla (mapa DKM)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Vytyčení pozemků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s-CZ" sz="1200" dirty="0"/>
                        <a:t>Realizace prvků PSZ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477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28DF3E6F-BF46-49D5-8887-9AB02E6C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149"/>
            <a:ext cx="9070123" cy="533154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CB3EB5C-A64E-4A37-A95F-334B0715CD13}"/>
              </a:ext>
            </a:extLst>
          </p:cNvPr>
          <p:cNvSpPr/>
          <p:nvPr/>
        </p:nvSpPr>
        <p:spPr>
          <a:xfrm>
            <a:off x="2064774" y="242414"/>
            <a:ext cx="60763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Obvod pozemkové úpravy</a:t>
            </a:r>
          </a:p>
          <a:p>
            <a:pPr algn="ctr">
              <a:defRPr/>
            </a:pP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143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12126</TotalTime>
  <Words>1412</Words>
  <Application>Microsoft Office PowerPoint</Application>
  <PresentationFormat>Předvádění na obrazovce (4:3)</PresentationFormat>
  <Paragraphs>261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Lucka</dc:creator>
  <cp:lastModifiedBy>Kokošková Zítková Marie Ing.</cp:lastModifiedBy>
  <cp:revision>412</cp:revision>
  <cp:lastPrinted>2018-09-17T11:29:02Z</cp:lastPrinted>
  <dcterms:created xsi:type="dcterms:W3CDTF">2016-03-27T18:11:46Z</dcterms:created>
  <dcterms:modified xsi:type="dcterms:W3CDTF">2021-07-14T08:13:13Z</dcterms:modified>
</cp:coreProperties>
</file>